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74" r:id="rId5"/>
    <p:sldId id="275" r:id="rId6"/>
    <p:sldId id="276" r:id="rId7"/>
    <p:sldId id="277" r:id="rId8"/>
    <p:sldId id="281" r:id="rId9"/>
    <p:sldId id="282" r:id="rId10"/>
    <p:sldId id="283" r:id="rId11"/>
    <p:sldId id="284" r:id="rId12"/>
    <p:sldId id="285" r:id="rId13"/>
    <p:sldId id="303" r:id="rId14"/>
    <p:sldId id="302" r:id="rId15"/>
    <p:sldId id="299" r:id="rId16"/>
    <p:sldId id="286" r:id="rId17"/>
    <p:sldId id="287" r:id="rId18"/>
    <p:sldId id="288" r:id="rId19"/>
    <p:sldId id="289" r:id="rId20"/>
    <p:sldId id="290" r:id="rId21"/>
    <p:sldId id="292" r:id="rId22"/>
    <p:sldId id="293" r:id="rId23"/>
    <p:sldId id="294" r:id="rId24"/>
    <p:sldId id="300" r:id="rId25"/>
    <p:sldId id="295" r:id="rId26"/>
    <p:sldId id="296" r:id="rId27"/>
    <p:sldId id="301" r:id="rId28"/>
    <p:sldId id="298" r:id="rId29"/>
    <p:sldId id="278" r:id="rId30"/>
    <p:sldId id="279" r:id="rId31"/>
    <p:sldId id="280"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pozio, Nora (Bioversity)" initials="CN(" lastIdx="5" clrIdx="0">
    <p:extLst>
      <p:ext uri="{19B8F6BF-5375-455C-9EA6-DF929625EA0E}">
        <p15:presenceInfo xmlns:p15="http://schemas.microsoft.com/office/powerpoint/2012/main" userId="S-1-5-21-1606980848-162531612-839522115-26651" providerId="AD"/>
      </p:ext>
    </p:extLst>
  </p:cmAuthor>
  <p:cmAuthor id="2" name="Fernandez, Julio Mario (CIAT)" initials="FJM(" lastIdx="4" clrIdx="1">
    <p:extLst>
      <p:ext uri="{19B8F6BF-5375-455C-9EA6-DF929625EA0E}">
        <p15:presenceInfo xmlns:p15="http://schemas.microsoft.com/office/powerpoint/2012/main" userId="S-1-5-21-1606980848-162531612-839522115-56956" providerId="AD"/>
      </p:ext>
    </p:extLst>
  </p:cmAuthor>
  <p:cmAuthor id="3" name="Guest User" initials="GU" lastIdx="7" clrIdx="2">
    <p:extLst>
      <p:ext uri="{19B8F6BF-5375-455C-9EA6-DF929625EA0E}">
        <p15:presenceInfo xmlns:p15="http://schemas.microsoft.com/office/powerpoint/2012/main" userId="S::urn:spo:anon#e826b2b8fb2c7f97684d620103d4a8cc97577dc0b23401a2f3d2e2c6ec930e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6"/>
    <a:srgbClr val="163F6D"/>
    <a:srgbClr val="8F3F98"/>
    <a:srgbClr val="BB3A25"/>
    <a:srgbClr val="F78B33"/>
    <a:srgbClr val="F7D93D"/>
    <a:srgbClr val="98CA45"/>
    <a:srgbClr val="358540"/>
    <a:srgbClr val="00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showGuides="1">
      <p:cViewPr varScale="1">
        <p:scale>
          <a:sx n="72" d="100"/>
          <a:sy n="72" d="100"/>
        </p:scale>
        <p:origin x="66" y="120"/>
      </p:cViewPr>
      <p:guideLst>
        <p:guide orient="horz" pos="2160"/>
        <p:guide pos="3840"/>
      </p:guideLst>
    </p:cSldViewPr>
  </p:slideViewPr>
  <p:notesTextViewPr>
    <p:cViewPr>
      <p:scale>
        <a:sx n="1" d="1"/>
        <a:sy n="1" d="1"/>
      </p:scale>
      <p:origin x="0" y="0"/>
    </p:cViewPr>
  </p:notesTextViewPr>
  <p:notesViewPr>
    <p:cSldViewPr snapToGrid="0" showGuides="1">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Feedbasket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083-47F3-9443-9FDC864648E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083-47F3-9443-9FDC864648E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083-47F3-9443-9FDC864648E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083-47F3-9443-9FDC864648E6}"/>
              </c:ext>
            </c:extLst>
          </c:dPt>
          <c:cat>
            <c:strRef>
              <c:f>Sheet1!$A$2:$A$5</c:f>
              <c:strCache>
                <c:ptCount val="4"/>
                <c:pt idx="0">
                  <c:v>Native pasture</c:v>
                </c:pt>
                <c:pt idx="1">
                  <c:v>Maize stover</c:v>
                </c:pt>
                <c:pt idx="2">
                  <c:v>Napier</c:v>
                </c:pt>
                <c:pt idx="3">
                  <c:v>Sweet potatoe vines</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A49-402A-8CE3-EC53354C7B4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0772AFF-F9EE-4120-B668-6CEFFEC55766}" type="datetimeFigureOut">
              <a:rPr lang="en-US" smtClean="0"/>
              <a:t>6/29/2020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E65FF9A-C23C-4AA2-8A16-CB4D66B8D2DD}" type="slidenum">
              <a:rPr lang="en-US" smtClean="0"/>
              <a:t>‹#›</a:t>
            </a:fld>
            <a:endParaRPr lang="en-US"/>
          </a:p>
        </p:txBody>
      </p:sp>
    </p:spTree>
    <p:extLst>
      <p:ext uri="{BB962C8B-B14F-4D97-AF65-F5344CB8AC3E}">
        <p14:creationId xmlns:p14="http://schemas.microsoft.com/office/powerpoint/2010/main" val="2197709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7DE4A6F-2B1D-48CD-9C31-B76DAFCE2562}" type="datetimeFigureOut">
              <a:rPr lang="en-US" smtClean="0"/>
              <a:t>6/29/2020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FA6C4CE-98E6-4BE8-81EA-D2D412A59B3F}" type="slidenum">
              <a:rPr lang="en-US" smtClean="0"/>
              <a:t>‹#›</a:t>
            </a:fld>
            <a:endParaRPr lang="en-US"/>
          </a:p>
        </p:txBody>
      </p:sp>
    </p:spTree>
    <p:extLst>
      <p:ext uri="{BB962C8B-B14F-4D97-AF65-F5344CB8AC3E}">
        <p14:creationId xmlns:p14="http://schemas.microsoft.com/office/powerpoint/2010/main" val="272395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Agenda</a:t>
            </a:r>
            <a:r>
              <a:rPr lang="en-GB" baseline="0" dirty="0"/>
              <a:t> again</a:t>
            </a:r>
            <a:endParaRPr lang="en-GB" dirty="0"/>
          </a:p>
        </p:txBody>
      </p:sp>
      <p:sp>
        <p:nvSpPr>
          <p:cNvPr id="4" name="Slide Number Placeholder 3"/>
          <p:cNvSpPr>
            <a:spLocks noGrp="1"/>
          </p:cNvSpPr>
          <p:nvPr>
            <p:ph type="sldNum" sz="quarter" idx="10"/>
          </p:nvPr>
        </p:nvSpPr>
        <p:spPr/>
        <p:txBody>
          <a:bodyPr/>
          <a:lstStyle/>
          <a:p>
            <a:fld id="{7DCAC3AA-F283-4918-B104-EDEDADE143F1}" type="slidenum">
              <a:rPr lang="en-GB" smtClean="0"/>
              <a:t>2</a:t>
            </a:fld>
            <a:endParaRPr lang="en-GB"/>
          </a:p>
        </p:txBody>
      </p:sp>
    </p:spTree>
    <p:extLst>
      <p:ext uri="{BB962C8B-B14F-4D97-AF65-F5344CB8AC3E}">
        <p14:creationId xmlns:p14="http://schemas.microsoft.com/office/powerpoint/2010/main" val="3544240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32943">
              <a:lnSpc>
                <a:spcPct val="90000"/>
              </a:lnSpc>
              <a:spcAft>
                <a:spcPts val="611"/>
              </a:spcAft>
              <a:buFont typeface="Arial" panose="020B0604020202020204" pitchFamily="34" charset="0"/>
              <a:buChar char="•"/>
            </a:pPr>
            <a:r>
              <a:rPr lang="en-US" dirty="0" smtClean="0"/>
              <a:t>How much land?</a:t>
            </a:r>
          </a:p>
          <a:p>
            <a:pPr indent="-232943">
              <a:lnSpc>
                <a:spcPct val="90000"/>
              </a:lnSpc>
              <a:spcAft>
                <a:spcPts val="611"/>
              </a:spcAft>
              <a:buFont typeface="Arial" panose="020B0604020202020204" pitchFamily="34" charset="0"/>
              <a:buChar char="•"/>
            </a:pPr>
            <a:r>
              <a:rPr lang="en-US" dirty="0" smtClean="0"/>
              <a:t>.What is the logic/ calculations?</a:t>
            </a:r>
          </a:p>
          <a:p>
            <a:pPr indent="-232943">
              <a:lnSpc>
                <a:spcPct val="90000"/>
              </a:lnSpc>
              <a:spcAft>
                <a:spcPts val="611"/>
              </a:spcAft>
              <a:buFont typeface="Arial" panose="020B0604020202020204" pitchFamily="34" charset="0"/>
              <a:buChar char="•"/>
            </a:pPr>
            <a:r>
              <a:rPr lang="en-US" dirty="0" smtClean="0"/>
              <a:t>What  is the data input.</a:t>
            </a:r>
          </a:p>
          <a:p>
            <a:pPr indent="-232943">
              <a:lnSpc>
                <a:spcPct val="90000"/>
              </a:lnSpc>
              <a:spcAft>
                <a:spcPts val="611"/>
              </a:spcAft>
              <a:buFont typeface="Arial" panose="020B0604020202020204" pitchFamily="34" charset="0"/>
              <a:buChar char="•"/>
            </a:pPr>
            <a:r>
              <a:rPr lang="en-US" dirty="0" smtClean="0"/>
              <a:t>What are the parameters</a:t>
            </a:r>
          </a:p>
          <a:p>
            <a:endParaRPr lang="en-US" dirty="0"/>
          </a:p>
        </p:txBody>
      </p:sp>
      <p:sp>
        <p:nvSpPr>
          <p:cNvPr id="4" name="Slide Number Placeholder 3"/>
          <p:cNvSpPr>
            <a:spLocks noGrp="1"/>
          </p:cNvSpPr>
          <p:nvPr>
            <p:ph type="sldNum" sz="quarter" idx="10"/>
          </p:nvPr>
        </p:nvSpPr>
        <p:spPr/>
        <p:txBody>
          <a:bodyPr/>
          <a:lstStyle/>
          <a:p>
            <a:fld id="{BFA6C4CE-98E6-4BE8-81EA-D2D412A59B3F}" type="slidenum">
              <a:rPr lang="en-US" smtClean="0"/>
              <a:t>5</a:t>
            </a:fld>
            <a:endParaRPr lang="en-US"/>
          </a:p>
        </p:txBody>
      </p:sp>
    </p:spTree>
    <p:extLst>
      <p:ext uri="{BB962C8B-B14F-4D97-AF65-F5344CB8AC3E}">
        <p14:creationId xmlns:p14="http://schemas.microsoft.com/office/powerpoint/2010/main" val="241613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CAC3AA-F283-4918-B104-EDEDADE143F1}" type="slidenum">
              <a:rPr lang="en-GB" smtClean="0"/>
              <a:t>6</a:t>
            </a:fld>
            <a:endParaRPr lang="en-GB"/>
          </a:p>
        </p:txBody>
      </p:sp>
    </p:spTree>
    <p:extLst>
      <p:ext uri="{BB962C8B-B14F-4D97-AF65-F5344CB8AC3E}">
        <p14:creationId xmlns:p14="http://schemas.microsoft.com/office/powerpoint/2010/main" val="3428628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in </a:t>
            </a:r>
            <a:r>
              <a:rPr lang="en-US" baseline="0" dirty="0" smtClean="0"/>
              <a:t>ha/ also results have 3 seasons</a:t>
            </a:r>
            <a:endParaRPr lang="en-US" baseline="0" dirty="0"/>
          </a:p>
          <a:p>
            <a:endParaRPr lang="en-US" dirty="0"/>
          </a:p>
        </p:txBody>
      </p:sp>
      <p:sp>
        <p:nvSpPr>
          <p:cNvPr id="4" name="Slide Number Placeholder 3"/>
          <p:cNvSpPr>
            <a:spLocks noGrp="1"/>
          </p:cNvSpPr>
          <p:nvPr>
            <p:ph type="sldNum" sz="quarter" idx="10"/>
          </p:nvPr>
        </p:nvSpPr>
        <p:spPr/>
        <p:txBody>
          <a:bodyPr/>
          <a:lstStyle/>
          <a:p>
            <a:fld id="{7DCAC3AA-F283-4918-B104-EDEDADE143F1}" type="slidenum">
              <a:rPr lang="en-GB" smtClean="0"/>
              <a:t>12</a:t>
            </a:fld>
            <a:endParaRPr lang="en-GB"/>
          </a:p>
        </p:txBody>
      </p:sp>
    </p:spTree>
    <p:extLst>
      <p:ext uri="{BB962C8B-B14F-4D97-AF65-F5344CB8AC3E}">
        <p14:creationId xmlns:p14="http://schemas.microsoft.com/office/powerpoint/2010/main" val="86343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32943">
              <a:lnSpc>
                <a:spcPct val="90000"/>
              </a:lnSpc>
              <a:spcAft>
                <a:spcPts val="611"/>
              </a:spcAft>
              <a:buFont typeface="Arial" panose="020B0604020202020204" pitchFamily="34" charset="0"/>
              <a:buChar char="•"/>
            </a:pPr>
            <a:r>
              <a:rPr lang="en-US" dirty="0" smtClean="0"/>
              <a:t>How much milk/meat/manure?</a:t>
            </a:r>
          </a:p>
          <a:p>
            <a:pPr indent="-232943">
              <a:lnSpc>
                <a:spcPct val="90000"/>
              </a:lnSpc>
              <a:spcAft>
                <a:spcPts val="611"/>
              </a:spcAft>
              <a:buFont typeface="Arial" panose="020B0604020202020204" pitchFamily="34" charset="0"/>
              <a:buChar char="•"/>
            </a:pPr>
            <a:r>
              <a:rPr lang="en-US" dirty="0" smtClean="0"/>
              <a:t>.What is the logic/ calculations?</a:t>
            </a:r>
          </a:p>
          <a:p>
            <a:pPr indent="-232943">
              <a:lnSpc>
                <a:spcPct val="90000"/>
              </a:lnSpc>
              <a:spcAft>
                <a:spcPts val="611"/>
              </a:spcAft>
              <a:buFont typeface="Arial" panose="020B0604020202020204" pitchFamily="34" charset="0"/>
              <a:buChar char="•"/>
            </a:pPr>
            <a:r>
              <a:rPr lang="en-US" dirty="0" smtClean="0"/>
              <a:t>What  is the data input.</a:t>
            </a:r>
          </a:p>
          <a:p>
            <a:pPr indent="-232943">
              <a:lnSpc>
                <a:spcPct val="90000"/>
              </a:lnSpc>
              <a:spcAft>
                <a:spcPts val="611"/>
              </a:spcAft>
              <a:buFont typeface="Arial" panose="020B0604020202020204" pitchFamily="34" charset="0"/>
              <a:buChar char="•"/>
            </a:pPr>
            <a:r>
              <a:rPr lang="en-US" dirty="0" smtClean="0"/>
              <a:t>What are the parameters</a:t>
            </a:r>
          </a:p>
          <a:p>
            <a:endParaRPr lang="en-GB" dirty="0"/>
          </a:p>
          <a:p>
            <a:endParaRPr lang="en-GB" dirty="0"/>
          </a:p>
          <a:p>
            <a:r>
              <a:rPr lang="en-GB" dirty="0"/>
              <a:t>It </a:t>
            </a:r>
            <a:r>
              <a:rPr lang="en-GB" dirty="0"/>
              <a:t>is alright to make assumptions, if you think yield is 1000 kg per year and you have put 800 then don’t worry. This is rapid and ex-ante and this means that it is close to reality but not perfect. We don’t need to know everything. There are so many variable that are not captured and the results are not truth</a:t>
            </a:r>
          </a:p>
        </p:txBody>
      </p:sp>
      <p:sp>
        <p:nvSpPr>
          <p:cNvPr id="4" name="Slide Number Placeholder 3"/>
          <p:cNvSpPr>
            <a:spLocks noGrp="1"/>
          </p:cNvSpPr>
          <p:nvPr>
            <p:ph type="sldNum" sz="quarter" idx="10"/>
          </p:nvPr>
        </p:nvSpPr>
        <p:spPr/>
        <p:txBody>
          <a:bodyPr/>
          <a:lstStyle/>
          <a:p>
            <a:fld id="{7DCAC3AA-F283-4918-B104-EDEDADE143F1}" type="slidenum">
              <a:rPr lang="en-GB" smtClean="0"/>
              <a:t>18</a:t>
            </a:fld>
            <a:endParaRPr lang="en-GB" dirty="0"/>
          </a:p>
        </p:txBody>
      </p:sp>
    </p:spTree>
    <p:extLst>
      <p:ext uri="{BB962C8B-B14F-4D97-AF65-F5344CB8AC3E}">
        <p14:creationId xmlns:p14="http://schemas.microsoft.com/office/powerpoint/2010/main" val="1775089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also show the summary results for productivity; the list there is kind of neat + gives you the opportunity to talk about CLEANED reporting absolute values as well as relative (e.g. per hectare)</a:t>
            </a:r>
            <a:endParaRPr lang="en-US" dirty="0"/>
          </a:p>
        </p:txBody>
      </p:sp>
      <p:sp>
        <p:nvSpPr>
          <p:cNvPr id="4" name="Slide Number Placeholder 3"/>
          <p:cNvSpPr>
            <a:spLocks noGrp="1"/>
          </p:cNvSpPr>
          <p:nvPr>
            <p:ph type="sldNum" sz="quarter" idx="10"/>
          </p:nvPr>
        </p:nvSpPr>
        <p:spPr/>
        <p:txBody>
          <a:bodyPr/>
          <a:lstStyle/>
          <a:p>
            <a:fld id="{BFA6C4CE-98E6-4BE8-81EA-D2D412A59B3F}" type="slidenum">
              <a:rPr lang="en-US" smtClean="0"/>
              <a:t>20</a:t>
            </a:fld>
            <a:endParaRPr lang="en-US"/>
          </a:p>
        </p:txBody>
      </p:sp>
    </p:spTree>
    <p:extLst>
      <p:ext uri="{BB962C8B-B14F-4D97-AF65-F5344CB8AC3E}">
        <p14:creationId xmlns:p14="http://schemas.microsoft.com/office/powerpoint/2010/main" val="73483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units in</a:t>
            </a:r>
            <a:r>
              <a:rPr lang="en-US" baseline="0" dirty="0"/>
              <a:t> per livestock enterprise/Per hectare/Per product  - Relative vs </a:t>
            </a:r>
            <a:r>
              <a:rPr lang="en-US" baseline="0" dirty="0" err="1"/>
              <a:t>Asbolute</a:t>
            </a:r>
            <a:r>
              <a:rPr lang="en-US" baseline="0" dirty="0"/>
              <a:t> values </a:t>
            </a:r>
            <a:endParaRPr lang="en-US" dirty="0"/>
          </a:p>
        </p:txBody>
      </p:sp>
      <p:sp>
        <p:nvSpPr>
          <p:cNvPr id="4" name="Slide Number Placeholder 3"/>
          <p:cNvSpPr>
            <a:spLocks noGrp="1"/>
          </p:cNvSpPr>
          <p:nvPr>
            <p:ph type="sldNum" sz="quarter" idx="10"/>
          </p:nvPr>
        </p:nvSpPr>
        <p:spPr/>
        <p:txBody>
          <a:bodyPr/>
          <a:lstStyle/>
          <a:p>
            <a:fld id="{7DCAC3AA-F283-4918-B104-EDEDADE143F1}" type="slidenum">
              <a:rPr lang="en-GB" smtClean="0"/>
              <a:t>21</a:t>
            </a:fld>
            <a:endParaRPr lang="en-GB"/>
          </a:p>
        </p:txBody>
      </p:sp>
    </p:spTree>
    <p:extLst>
      <p:ext uri="{BB962C8B-B14F-4D97-AF65-F5344CB8AC3E}">
        <p14:creationId xmlns:p14="http://schemas.microsoft.com/office/powerpoint/2010/main" val="67518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32943">
              <a:lnSpc>
                <a:spcPct val="90000"/>
              </a:lnSpc>
              <a:spcAft>
                <a:spcPts val="611"/>
              </a:spcAft>
              <a:buFont typeface="Arial" panose="020B0604020202020204" pitchFamily="34" charset="0"/>
              <a:buChar char="•"/>
            </a:pPr>
            <a:r>
              <a:rPr lang="en-US" dirty="0" smtClean="0"/>
              <a:t>How much value for production?</a:t>
            </a:r>
          </a:p>
          <a:p>
            <a:pPr indent="-232943">
              <a:lnSpc>
                <a:spcPct val="90000"/>
              </a:lnSpc>
              <a:spcAft>
                <a:spcPts val="611"/>
              </a:spcAft>
              <a:buFont typeface="Arial" panose="020B0604020202020204" pitchFamily="34" charset="0"/>
              <a:buChar char="•"/>
            </a:pPr>
            <a:r>
              <a:rPr lang="en-US" dirty="0" smtClean="0"/>
              <a:t>.What is the logic/ calculations?</a:t>
            </a:r>
          </a:p>
          <a:p>
            <a:pPr indent="-232943">
              <a:lnSpc>
                <a:spcPct val="90000"/>
              </a:lnSpc>
              <a:spcAft>
                <a:spcPts val="611"/>
              </a:spcAft>
              <a:buFont typeface="Arial" panose="020B0604020202020204" pitchFamily="34" charset="0"/>
              <a:buChar char="•"/>
            </a:pPr>
            <a:r>
              <a:rPr lang="en-US" dirty="0" smtClean="0"/>
              <a:t>What  is the data input.</a:t>
            </a:r>
          </a:p>
          <a:p>
            <a:pPr indent="-232943">
              <a:lnSpc>
                <a:spcPct val="90000"/>
              </a:lnSpc>
              <a:spcAft>
                <a:spcPts val="611"/>
              </a:spcAft>
              <a:buFont typeface="Arial" panose="020B0604020202020204" pitchFamily="34" charset="0"/>
              <a:buChar char="•"/>
            </a:pPr>
            <a:r>
              <a:rPr lang="en-US" dirty="0" smtClean="0"/>
              <a:t>What are the parameters</a:t>
            </a:r>
          </a:p>
          <a:p>
            <a:endParaRPr lang="en-GB" dirty="0"/>
          </a:p>
        </p:txBody>
      </p:sp>
      <p:sp>
        <p:nvSpPr>
          <p:cNvPr id="4" name="Slide Number Placeholder 3"/>
          <p:cNvSpPr>
            <a:spLocks noGrp="1"/>
          </p:cNvSpPr>
          <p:nvPr>
            <p:ph type="sldNum" sz="quarter" idx="10"/>
          </p:nvPr>
        </p:nvSpPr>
        <p:spPr/>
        <p:txBody>
          <a:bodyPr/>
          <a:lstStyle/>
          <a:p>
            <a:fld id="{7DCAC3AA-F283-4918-B104-EDEDADE143F1}" type="slidenum">
              <a:rPr lang="en-GB" smtClean="0"/>
              <a:t>22</a:t>
            </a:fld>
            <a:endParaRPr lang="en-GB" dirty="0"/>
          </a:p>
        </p:txBody>
      </p:sp>
    </p:spTree>
    <p:extLst>
      <p:ext uri="{BB962C8B-B14F-4D97-AF65-F5344CB8AC3E}">
        <p14:creationId xmlns:p14="http://schemas.microsoft.com/office/powerpoint/2010/main" val="1670017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00" y="1686385"/>
            <a:ext cx="5654468" cy="2387600"/>
          </a:xfrm>
        </p:spPr>
        <p:txBody>
          <a:bodyPr anchor="t">
            <a:normAutofit/>
          </a:bodyPr>
          <a:lstStyle>
            <a:lvl1pPr algn="l">
              <a:defRPr sz="3600"/>
            </a:lvl1pPr>
          </a:lstStyle>
          <a:p>
            <a:r>
              <a:rPr lang="en-US" dirty="0" smtClean="0"/>
              <a:t>Presentation title (max 4 lines)</a:t>
            </a:r>
            <a:endParaRPr lang="en-US" dirty="0"/>
          </a:p>
        </p:txBody>
      </p:sp>
      <p:sp>
        <p:nvSpPr>
          <p:cNvPr id="3" name="Subtitle 2"/>
          <p:cNvSpPr>
            <a:spLocks noGrp="1"/>
          </p:cNvSpPr>
          <p:nvPr>
            <p:ph type="subTitle" idx="1" hasCustomPrompt="1"/>
          </p:nvPr>
        </p:nvSpPr>
        <p:spPr>
          <a:xfrm>
            <a:off x="6096000" y="4328429"/>
            <a:ext cx="5654468" cy="2380019"/>
          </a:xfrm>
        </p:spPr>
        <p:txBody>
          <a:bodyPr>
            <a:normAutofit/>
          </a:bodyPr>
          <a:lstStyle>
            <a:lvl1pPr marL="0" indent="0" algn="l">
              <a:buNone/>
              <a:defRPr sz="2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a:t>
            </a:r>
          </a:p>
        </p:txBody>
      </p:sp>
    </p:spTree>
    <p:extLst>
      <p:ext uri="{BB962C8B-B14F-4D97-AF65-F5344CB8AC3E}">
        <p14:creationId xmlns:p14="http://schemas.microsoft.com/office/powerpoint/2010/main" val="306249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a:xfrm>
            <a:off x="6096537" y="2744330"/>
            <a:ext cx="5654138" cy="1289286"/>
          </a:xfrm>
        </p:spPr>
        <p:txBody>
          <a:bodyPr>
            <a:noAutofit/>
          </a:bodyPr>
          <a:lstStyle>
            <a:lvl1pPr algn="ctr">
              <a:defRPr sz="7200" baseline="0">
                <a:solidFill>
                  <a:schemeClr val="bg1"/>
                </a:solidFill>
              </a:defRPr>
            </a:lvl1pPr>
          </a:lstStyle>
          <a:p>
            <a:r>
              <a:rPr lang="en-US" dirty="0" smtClean="0"/>
              <a:t>Text here</a:t>
            </a:r>
            <a:endParaRPr lang="en-US" dirty="0"/>
          </a:p>
        </p:txBody>
      </p:sp>
      <p:sp>
        <p:nvSpPr>
          <p:cNvPr id="12" name="Text Placeholder 11"/>
          <p:cNvSpPr>
            <a:spLocks noGrp="1"/>
          </p:cNvSpPr>
          <p:nvPr>
            <p:ph type="body" sz="quarter" idx="10"/>
          </p:nvPr>
        </p:nvSpPr>
        <p:spPr>
          <a:xfrm>
            <a:off x="6096000" y="4358073"/>
            <a:ext cx="5654675" cy="1854200"/>
          </a:xfrm>
        </p:spPr>
        <p:txBody>
          <a:bodyPr>
            <a:normAutofit/>
          </a:bodyPr>
          <a:lstStyle>
            <a:lvl1pPr marL="0" indent="0" algn="ctr">
              <a:buNone/>
              <a:defRPr sz="2200">
                <a:solidFill>
                  <a:schemeClr val="bg1"/>
                </a:solidFill>
              </a:defRPr>
            </a:lvl1pPr>
            <a:lvl2pPr marL="457200" indent="0" algn="ctr">
              <a:buNone/>
              <a:defRPr sz="2000">
                <a:solidFill>
                  <a:srgbClr val="FFCD33"/>
                </a:solidFill>
              </a:defRPr>
            </a:lvl2pPr>
            <a:lvl3pPr marL="914400" indent="0" algn="ctr">
              <a:buNone/>
              <a:defRPr sz="2000">
                <a:solidFill>
                  <a:srgbClr val="FFCD33"/>
                </a:solidFill>
              </a:defRPr>
            </a:lvl3pPr>
            <a:lvl4pPr marL="1371600" indent="0" algn="ctr">
              <a:buNone/>
              <a:defRPr sz="2000">
                <a:solidFill>
                  <a:srgbClr val="FFCD33"/>
                </a:solidFill>
              </a:defRPr>
            </a:lvl4pPr>
            <a:lvl5pPr marL="1828800" indent="0" algn="ctr">
              <a:buNone/>
              <a:defRPr sz="2000">
                <a:solidFill>
                  <a:srgbClr val="FFCD33"/>
                </a:solidFill>
              </a:defRPr>
            </a:lvl5pPr>
          </a:lstStyle>
          <a:p>
            <a:pPr lvl="0"/>
            <a:r>
              <a:rPr lang="en-US" smtClean="0"/>
              <a:t>Edit Master text styles</a:t>
            </a:r>
          </a:p>
        </p:txBody>
      </p:sp>
    </p:spTree>
    <p:extLst>
      <p:ext uri="{BB962C8B-B14F-4D97-AF65-F5344CB8AC3E}">
        <p14:creationId xmlns:p14="http://schemas.microsoft.com/office/powerpoint/2010/main" val="357581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8E519F-6184-4F77-B1BA-482B0ABE3FAE}" type="datetimeFigureOut">
              <a:rPr lang="en-GB" smtClean="0"/>
              <a:t>29/06/2020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E5BFA-A46B-4F63-871F-2D942EF29ACA}" type="slidenum">
              <a:rPr lang="en-GB" smtClean="0"/>
              <a:t>‹#›</a:t>
            </a:fld>
            <a:endParaRPr lang="en-GB"/>
          </a:p>
        </p:txBody>
      </p:sp>
    </p:spTree>
    <p:extLst>
      <p:ext uri="{BB962C8B-B14F-4D97-AF65-F5344CB8AC3E}">
        <p14:creationId xmlns:p14="http://schemas.microsoft.com/office/powerpoint/2010/main" val="51686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5"/>
            <a:ext cx="10515600" cy="1053477"/>
          </a:xfrm>
        </p:spPr>
        <p:txBody>
          <a:bodyPr/>
          <a:lstStyle/>
          <a:p>
            <a:r>
              <a:rPr lang="en-US" dirty="0" smtClean="0"/>
              <a:t>Title here (2 lines max)</a:t>
            </a:r>
            <a:endParaRPr lang="en-US" dirty="0"/>
          </a:p>
        </p:txBody>
      </p:sp>
      <p:sp>
        <p:nvSpPr>
          <p:cNvPr id="3" name="Content Placeholder 2"/>
          <p:cNvSpPr>
            <a:spLocks noGrp="1"/>
          </p:cNvSpPr>
          <p:nvPr>
            <p:ph idx="1"/>
          </p:nvPr>
        </p:nvSpPr>
        <p:spPr>
          <a:xfrm>
            <a:off x="838200" y="1620526"/>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13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6"/>
            <a:ext cx="10515600" cy="1087660"/>
          </a:xfrm>
        </p:spPr>
        <p:txBody>
          <a:bodyPr/>
          <a:lstStyle/>
          <a:p>
            <a:r>
              <a:rPr lang="en-US" dirty="0" smtClean="0"/>
              <a:t>Title here (2 lines max)</a:t>
            </a:r>
            <a:endParaRPr lang="en-US" dirty="0"/>
          </a:p>
        </p:txBody>
      </p:sp>
    </p:spTree>
    <p:extLst>
      <p:ext uri="{BB962C8B-B14F-4D97-AF65-F5344CB8AC3E}">
        <p14:creationId xmlns:p14="http://schemas.microsoft.com/office/powerpoint/2010/main" val="118312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age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2185923"/>
            <a:ext cx="10515600" cy="1087660"/>
          </a:xfrm>
        </p:spPr>
        <p:txBody>
          <a:bodyPr>
            <a:normAutofit/>
          </a:bodyPr>
          <a:lstStyle>
            <a:lvl1pPr algn="ctr">
              <a:defRPr sz="6000" baseline="0">
                <a:solidFill>
                  <a:schemeClr val="bg1"/>
                </a:solidFill>
              </a:defRPr>
            </a:lvl1pPr>
          </a:lstStyle>
          <a:p>
            <a:r>
              <a:rPr lang="en-US" dirty="0" smtClean="0"/>
              <a:t>Page Break Title</a:t>
            </a:r>
            <a:endParaRPr lang="en-US" dirty="0"/>
          </a:p>
        </p:txBody>
      </p:sp>
    </p:spTree>
    <p:extLst>
      <p:ext uri="{BB962C8B-B14F-4D97-AF65-F5344CB8AC3E}">
        <p14:creationId xmlns:p14="http://schemas.microsoft.com/office/powerpoint/2010/main" val="176129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140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1"/>
          <p:cNvSpPr txBox="1"/>
          <p:nvPr userDrawn="1"/>
        </p:nvSpPr>
        <p:spPr>
          <a:xfrm>
            <a:off x="1476936" y="2030506"/>
            <a:ext cx="9238129" cy="1015663"/>
          </a:xfrm>
          <a:prstGeom prst="rect">
            <a:avLst/>
          </a:prstGeom>
          <a:noFill/>
        </p:spPr>
        <p:txBody>
          <a:bodyPr wrap="square" rtlCol="0">
            <a:spAutoFit/>
          </a:bodyPr>
          <a:lstStyle/>
          <a:p>
            <a:pPr algn="ctr"/>
            <a:r>
              <a:rPr lang="en-US" sz="6000" dirty="0" smtClean="0">
                <a:solidFill>
                  <a:schemeClr val="bg1"/>
                </a:solidFill>
              </a:rPr>
              <a:t>Page Break Title</a:t>
            </a:r>
          </a:p>
        </p:txBody>
      </p:sp>
    </p:spTree>
    <p:extLst>
      <p:ext uri="{BB962C8B-B14F-4D97-AF65-F5344CB8AC3E}">
        <p14:creationId xmlns:p14="http://schemas.microsoft.com/office/powerpoint/2010/main" val="331730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ground photo&amp;tex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r>
              <a:rPr lang="en-US" smtClean="0"/>
              <a:t>Click icon to add picture</a:t>
            </a:r>
            <a:endParaRPr lang="en-US"/>
          </a:p>
        </p:txBody>
      </p:sp>
      <p:sp>
        <p:nvSpPr>
          <p:cNvPr id="2" name="Title 1"/>
          <p:cNvSpPr>
            <a:spLocks noGrp="1"/>
          </p:cNvSpPr>
          <p:nvPr>
            <p:ph type="title"/>
          </p:nvPr>
        </p:nvSpPr>
        <p:spPr>
          <a:xfrm>
            <a:off x="0" y="687938"/>
            <a:ext cx="5289846" cy="1600200"/>
          </a:xfrm>
          <a:solidFill>
            <a:srgbClr val="FFFFFF">
              <a:alpha val="60000"/>
            </a:srgbClr>
          </a:solidFill>
        </p:spPr>
        <p:txBody>
          <a:bodyPr anchor="b"/>
          <a:lstStyle>
            <a:lvl1pPr marL="365760">
              <a:defRPr sz="320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1" y="2356500"/>
            <a:ext cx="5289846" cy="3941750"/>
          </a:xfrm>
          <a:solidFill>
            <a:srgbClr val="FFFFFF">
              <a:alpha val="60000"/>
            </a:srgbClr>
          </a:solidFill>
        </p:spPr>
        <p:txBody>
          <a:bodyPr/>
          <a:lstStyle>
            <a:lvl1pPr marL="640080" indent="-28575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341867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47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1_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2243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147481"/>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3813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2" r:id="rId4"/>
    <p:sldLayoutId id="2147483655" r:id="rId5"/>
    <p:sldLayoutId id="2147483661" r:id="rId6"/>
    <p:sldLayoutId id="2147483656" r:id="rId7"/>
    <p:sldLayoutId id="2147483657" r:id="rId8"/>
    <p:sldLayoutId id="2147483660" r:id="rId9"/>
    <p:sldLayoutId id="2147483659" r:id="rId10"/>
    <p:sldLayoutId id="2147483663" r:id="rId11"/>
  </p:sldLayoutIdLst>
  <p:txStyles>
    <p:titleStyle>
      <a:lvl1pPr algn="l" defTabSz="914400" rtl="0" eaLnBrk="1" latinLnBrk="0" hangingPunct="1">
        <a:lnSpc>
          <a:spcPct val="90000"/>
        </a:lnSpc>
        <a:spcBef>
          <a:spcPct val="0"/>
        </a:spcBef>
        <a:buNone/>
        <a:defRPr sz="3600" b="1" kern="1200">
          <a:solidFill>
            <a:srgbClr val="003366"/>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B383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B383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B3838"/>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leaned@cgiar.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leanedtraining.netlify.app/paramters-calculations-for-impacts.html" TargetMode="External"/><Relationship Id="rId2" Type="http://schemas.openxmlformats.org/officeDocument/2006/relationships/hyperlink" Target="https://cleanedtraining.netlify.ap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form.jotform.com/201798299494071" TargetMode="External"/><Relationship Id="rId2" Type="http://schemas.openxmlformats.org/officeDocument/2006/relationships/hyperlink" Target="https://forms.office.com/Pages/ResponsePage.aspx?id=AA76ahT6t0CKLiKn-MNX1aE1vfzSBf5GkjzzKvqgj8ZUMzA4TDgwQTNSQzlCSFlYT0U3QUFBUVo1Ny4u" TargetMode="External"/><Relationship Id="rId1" Type="http://schemas.openxmlformats.org/officeDocument/2006/relationships/slideLayout" Target="../slideLayouts/slideLayout2.xml"/><Relationship Id="rId4" Type="http://schemas.openxmlformats.org/officeDocument/2006/relationships/hyperlink" Target="mailto:Cleaned@cgiar.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GB" dirty="0">
                <a:latin typeface="Calibri Light" panose="020F0302020204030204" pitchFamily="34" charset="0"/>
                <a:cs typeface="Arial" panose="020B0604020202020204" pitchFamily="34" charset="0"/>
              </a:rPr>
              <a:t>CLEANED – Virtual Training </a:t>
            </a:r>
            <a:br>
              <a:rPr lang="en-GB" dirty="0">
                <a:latin typeface="Calibri Light" panose="020F0302020204030204" pitchFamily="34" charset="0"/>
                <a:cs typeface="Arial" panose="020B0604020202020204" pitchFamily="34" charset="0"/>
              </a:rPr>
            </a:br>
            <a:r>
              <a:rPr lang="en-GB" dirty="0">
                <a:latin typeface="Calibri Light" panose="020F0302020204030204" pitchFamily="34" charset="0"/>
                <a:cs typeface="Arial" panose="020B0604020202020204" pitchFamily="34" charset="0"/>
              </a:rPr>
              <a:t/>
            </a:r>
            <a:br>
              <a:rPr lang="en-GB" dirty="0">
                <a:latin typeface="Calibri Light" panose="020F0302020204030204" pitchFamily="34" charset="0"/>
                <a:cs typeface="Arial" panose="020B0604020202020204" pitchFamily="34" charset="0"/>
              </a:rPr>
            </a:br>
            <a:r>
              <a:rPr lang="en-GB" dirty="0">
                <a:latin typeface="Calibri Light" panose="020F0302020204030204" pitchFamily="34" charset="0"/>
                <a:cs typeface="Arial" panose="020B0604020202020204" pitchFamily="34" charset="0"/>
              </a:rPr>
              <a:t>22</a:t>
            </a:r>
            <a:r>
              <a:rPr lang="en-GB" baseline="30000" dirty="0">
                <a:latin typeface="Calibri Light" panose="020F0302020204030204" pitchFamily="34" charset="0"/>
                <a:cs typeface="Arial" panose="020B0604020202020204" pitchFamily="34" charset="0"/>
              </a:rPr>
              <a:t>nd</a:t>
            </a:r>
            <a:r>
              <a:rPr lang="en-GB" dirty="0">
                <a:latin typeface="Calibri Light" panose="020F0302020204030204" pitchFamily="34" charset="0"/>
                <a:cs typeface="Arial" panose="020B0604020202020204" pitchFamily="34" charset="0"/>
              </a:rPr>
              <a:t> /06/2020 – 03</a:t>
            </a:r>
            <a:r>
              <a:rPr lang="en-GB" baseline="30000" dirty="0">
                <a:latin typeface="Calibri Light" panose="020F0302020204030204" pitchFamily="34" charset="0"/>
                <a:cs typeface="Arial" panose="020B0604020202020204" pitchFamily="34" charset="0"/>
              </a:rPr>
              <a:t>rd</a:t>
            </a:r>
            <a:r>
              <a:rPr lang="en-GB" dirty="0">
                <a:latin typeface="Calibri Light" panose="020F0302020204030204" pitchFamily="34" charset="0"/>
                <a:cs typeface="Arial" panose="020B0604020202020204" pitchFamily="34" charset="0"/>
              </a:rPr>
              <a:t> /07/2020</a:t>
            </a:r>
          </a:p>
        </p:txBody>
      </p:sp>
      <p:sp>
        <p:nvSpPr>
          <p:cNvPr id="3" name="Subtitle 2"/>
          <p:cNvSpPr>
            <a:spLocks noGrp="1"/>
          </p:cNvSpPr>
          <p:nvPr>
            <p:ph type="subTitle" idx="1"/>
          </p:nvPr>
        </p:nvSpPr>
        <p:spPr/>
        <p:txBody>
          <a:bodyPr>
            <a:normAutofit/>
          </a:bodyPr>
          <a:lstStyle/>
          <a:p>
            <a:r>
              <a:rPr lang="en-US" b="1" dirty="0" smtClean="0"/>
              <a:t>Jessica </a:t>
            </a:r>
            <a:r>
              <a:rPr lang="en-US" b="1" dirty="0"/>
              <a:t>Mukiri, An Notenbaert, Emmanuel Mwema, Birthe Paul, Rein Van der Hoek</a:t>
            </a:r>
          </a:p>
          <a:p>
            <a:r>
              <a:rPr lang="en-US" dirty="0" smtClean="0">
                <a:hlinkClick r:id="rId2"/>
              </a:rPr>
              <a:t>cleaned@cgiar.org</a:t>
            </a:r>
            <a:endParaRPr lang="en-US" dirty="0"/>
          </a:p>
          <a:p>
            <a:endParaRPr lang="en-US" dirty="0"/>
          </a:p>
          <a:p>
            <a:r>
              <a:rPr lang="en-US" dirty="0"/>
              <a:t>CLEANED virtual training: </a:t>
            </a:r>
            <a:r>
              <a:rPr lang="en-US" dirty="0" smtClean="0"/>
              <a:t>29/06/2020</a:t>
            </a:r>
            <a:endParaRPr lang="en-US" dirty="0"/>
          </a:p>
        </p:txBody>
      </p:sp>
    </p:spTree>
    <p:extLst>
      <p:ext uri="{BB962C8B-B14F-4D97-AF65-F5344CB8AC3E}">
        <p14:creationId xmlns:p14="http://schemas.microsoft.com/office/powerpoint/2010/main" val="296008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tretch>
            <a:fillRect/>
          </a:stretch>
        </p:blipFill>
        <p:spPr>
          <a:xfrm>
            <a:off x="1625600" y="1784029"/>
            <a:ext cx="10094726" cy="1644971"/>
          </a:xfrm>
          <a:prstGeom prst="rect">
            <a:avLst/>
          </a:prstGeom>
        </p:spPr>
      </p:pic>
      <p:pic>
        <p:nvPicPr>
          <p:cNvPr id="3" name="Picture 2"/>
          <p:cNvPicPr>
            <a:picLocks noChangeAspect="1"/>
          </p:cNvPicPr>
          <p:nvPr/>
        </p:nvPicPr>
        <p:blipFill>
          <a:blip r:embed="rId3"/>
          <a:stretch>
            <a:fillRect/>
          </a:stretch>
        </p:blipFill>
        <p:spPr>
          <a:xfrm>
            <a:off x="152400" y="4141787"/>
            <a:ext cx="10934700" cy="1495425"/>
          </a:xfrm>
          <a:prstGeom prst="rect">
            <a:avLst/>
          </a:prstGeom>
        </p:spPr>
      </p:pic>
      <p:pic>
        <p:nvPicPr>
          <p:cNvPr id="4" name="Picture 3"/>
          <p:cNvPicPr>
            <a:picLocks noChangeAspect="1"/>
          </p:cNvPicPr>
          <p:nvPr/>
        </p:nvPicPr>
        <p:blipFill>
          <a:blip r:embed="rId4"/>
          <a:stretch>
            <a:fillRect/>
          </a:stretch>
        </p:blipFill>
        <p:spPr>
          <a:xfrm>
            <a:off x="187325" y="385762"/>
            <a:ext cx="3486150" cy="676275"/>
          </a:xfrm>
          <a:prstGeom prst="rect">
            <a:avLst/>
          </a:prstGeom>
        </p:spPr>
      </p:pic>
      <p:sp>
        <p:nvSpPr>
          <p:cNvPr id="6" name="Rectangle 5"/>
          <p:cNvSpPr/>
          <p:nvPr/>
        </p:nvSpPr>
        <p:spPr>
          <a:xfrm>
            <a:off x="3822700" y="1174234"/>
            <a:ext cx="206452" cy="523220"/>
          </a:xfrm>
          <a:prstGeom prst="rect">
            <a:avLst/>
          </a:prstGeom>
        </p:spPr>
        <p:txBody>
          <a:bodyPr wrap="square">
            <a:spAutoFit/>
          </a:bodyPr>
          <a:lstStyle/>
          <a:p>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p>
        </p:txBody>
      </p:sp>
      <p:sp>
        <p:nvSpPr>
          <p:cNvPr id="7" name="Rectangle 6"/>
          <p:cNvSpPr/>
          <p:nvPr/>
        </p:nvSpPr>
        <p:spPr>
          <a:xfrm>
            <a:off x="5778500" y="3556000"/>
            <a:ext cx="396952" cy="523220"/>
          </a:xfrm>
          <a:prstGeom prst="rect">
            <a:avLst/>
          </a:prstGeom>
        </p:spPr>
        <p:txBody>
          <a:bodyPr wrap="square">
            <a:spAutoFit/>
          </a:bodyPr>
          <a:lstStyle/>
          <a:p>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p>
        </p:txBody>
      </p:sp>
    </p:spTree>
    <p:extLst>
      <p:ext uri="{BB962C8B-B14F-4D97-AF65-F5344CB8AC3E}">
        <p14:creationId xmlns:p14="http://schemas.microsoft.com/office/powerpoint/2010/main" val="217532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100" y="482600"/>
            <a:ext cx="3060700" cy="12954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Feed Amount</a:t>
            </a:r>
            <a:endParaRPr lang="en-US" sz="36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p:cNvSpPr txBox="1"/>
          <p:nvPr/>
        </p:nvSpPr>
        <p:spPr>
          <a:xfrm>
            <a:off x="3860800" y="1841501"/>
            <a:ext cx="838200" cy="1371599"/>
          </a:xfrm>
          <a:prstGeom prst="rect">
            <a:avLst/>
          </a:prstGeom>
          <a:noFill/>
        </p:spPr>
        <p:txBody>
          <a:bodyPr wrap="square" rtlCol="0">
            <a:spAutoFit/>
          </a:bodyPr>
          <a:lstStyle/>
          <a:p>
            <a:r>
              <a:rPr lang="en-US" sz="8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p>
        </p:txBody>
      </p:sp>
      <p:pic>
        <p:nvPicPr>
          <p:cNvPr id="6" name="Picture 5"/>
          <p:cNvPicPr>
            <a:picLocks noChangeAspect="1"/>
          </p:cNvPicPr>
          <p:nvPr/>
        </p:nvPicPr>
        <p:blipFill>
          <a:blip r:embed="rId2"/>
          <a:stretch>
            <a:fillRect/>
          </a:stretch>
        </p:blipFill>
        <p:spPr>
          <a:xfrm>
            <a:off x="5741987" y="2879725"/>
            <a:ext cx="5610225" cy="2571750"/>
          </a:xfrm>
          <a:prstGeom prst="rect">
            <a:avLst/>
          </a:prstGeom>
        </p:spPr>
      </p:pic>
    </p:spTree>
    <p:extLst>
      <p:ext uri="{BB962C8B-B14F-4D97-AF65-F5344CB8AC3E}">
        <p14:creationId xmlns:p14="http://schemas.microsoft.com/office/powerpoint/2010/main" val="156348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Land output as seen in CLEANED</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20253" y="1343891"/>
            <a:ext cx="11449479" cy="4654695"/>
          </a:xfrm>
          <a:prstGeom prst="rect">
            <a:avLst/>
          </a:prstGeom>
        </p:spPr>
      </p:pic>
    </p:spTree>
    <p:extLst>
      <p:ext uri="{BB962C8B-B14F-4D97-AF65-F5344CB8AC3E}">
        <p14:creationId xmlns:p14="http://schemas.microsoft.com/office/powerpoint/2010/main" val="4241188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needed</a:t>
            </a:r>
          </a:p>
        </p:txBody>
      </p:sp>
      <p:sp>
        <p:nvSpPr>
          <p:cNvPr id="3" name="Content Placeholder 2"/>
          <p:cNvSpPr>
            <a:spLocks noGrp="1"/>
          </p:cNvSpPr>
          <p:nvPr>
            <p:ph idx="1"/>
          </p:nvPr>
        </p:nvSpPr>
        <p:spPr/>
        <p:txBody>
          <a:bodyPr/>
          <a:lstStyle/>
          <a:p>
            <a:r>
              <a:rPr lang="en-US" dirty="0"/>
              <a:t>Crop Parameters </a:t>
            </a:r>
          </a:p>
          <a:p>
            <a:r>
              <a:rPr lang="en-US" dirty="0"/>
              <a:t>Feed Parameters</a:t>
            </a:r>
          </a:p>
          <a:p>
            <a:r>
              <a:rPr lang="en-US" dirty="0"/>
              <a:t>Livestock parameters </a:t>
            </a:r>
          </a:p>
        </p:txBody>
      </p:sp>
    </p:spTree>
    <p:extLst>
      <p:ext uri="{BB962C8B-B14F-4D97-AF65-F5344CB8AC3E}">
        <p14:creationId xmlns:p14="http://schemas.microsoft.com/office/powerpoint/2010/main" val="4048402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488" y="2208915"/>
            <a:ext cx="10515600" cy="1325563"/>
          </a:xfrm>
        </p:spPr>
        <p:txBody>
          <a:bodyPr/>
          <a:lstStyle/>
          <a:p>
            <a:r>
              <a:rPr lang="en-US" dirty="0"/>
              <a:t>Quick look at the parameters </a:t>
            </a:r>
          </a:p>
        </p:txBody>
      </p:sp>
    </p:spTree>
    <p:extLst>
      <p:ext uri="{BB962C8B-B14F-4D97-AF65-F5344CB8AC3E}">
        <p14:creationId xmlns:p14="http://schemas.microsoft.com/office/powerpoint/2010/main" val="3323917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Livestock </a:t>
            </a:r>
          </a:p>
        </p:txBody>
      </p:sp>
      <p:pic>
        <p:nvPicPr>
          <p:cNvPr id="5" name="Picture 4"/>
          <p:cNvPicPr>
            <a:picLocks noChangeAspect="1"/>
          </p:cNvPicPr>
          <p:nvPr/>
        </p:nvPicPr>
        <p:blipFill>
          <a:blip r:embed="rId2"/>
          <a:stretch>
            <a:fillRect/>
          </a:stretch>
        </p:blipFill>
        <p:spPr>
          <a:xfrm>
            <a:off x="176984" y="1738313"/>
            <a:ext cx="11758955" cy="3005137"/>
          </a:xfrm>
          <a:prstGeom prst="rect">
            <a:avLst/>
          </a:prstGeom>
        </p:spPr>
      </p:pic>
    </p:spTree>
    <p:extLst>
      <p:ext uri="{BB962C8B-B14F-4D97-AF65-F5344CB8AC3E}">
        <p14:creationId xmlns:p14="http://schemas.microsoft.com/office/powerpoint/2010/main" val="673721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Crop</a:t>
            </a:r>
          </a:p>
        </p:txBody>
      </p:sp>
      <p:pic>
        <p:nvPicPr>
          <p:cNvPr id="5" name="Picture 4"/>
          <p:cNvPicPr>
            <a:picLocks noChangeAspect="1"/>
          </p:cNvPicPr>
          <p:nvPr/>
        </p:nvPicPr>
        <p:blipFill>
          <a:blip r:embed="rId2"/>
          <a:stretch>
            <a:fillRect/>
          </a:stretch>
        </p:blipFill>
        <p:spPr>
          <a:xfrm>
            <a:off x="1809751" y="1157807"/>
            <a:ext cx="4133850" cy="5114405"/>
          </a:xfrm>
          <a:prstGeom prst="rect">
            <a:avLst/>
          </a:prstGeom>
        </p:spPr>
      </p:pic>
    </p:spTree>
    <p:extLst>
      <p:ext uri="{BB962C8B-B14F-4D97-AF65-F5344CB8AC3E}">
        <p14:creationId xmlns:p14="http://schemas.microsoft.com/office/powerpoint/2010/main" val="3932623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a:t>
            </a:r>
          </a:p>
        </p:txBody>
      </p:sp>
      <p:pic>
        <p:nvPicPr>
          <p:cNvPr id="4" name="Content Placeholder 3"/>
          <p:cNvPicPr>
            <a:picLocks noGrp="1" noChangeAspect="1"/>
          </p:cNvPicPr>
          <p:nvPr>
            <p:ph idx="1"/>
          </p:nvPr>
        </p:nvPicPr>
        <p:blipFill>
          <a:blip r:embed="rId2"/>
          <a:stretch>
            <a:fillRect/>
          </a:stretch>
        </p:blipFill>
        <p:spPr>
          <a:xfrm>
            <a:off x="1455040" y="1372333"/>
            <a:ext cx="5890043" cy="4351338"/>
          </a:xfrm>
          <a:prstGeom prst="rect">
            <a:avLst/>
          </a:prstGeom>
        </p:spPr>
      </p:pic>
    </p:spTree>
    <p:extLst>
      <p:ext uri="{BB962C8B-B14F-4D97-AF65-F5344CB8AC3E}">
        <p14:creationId xmlns:p14="http://schemas.microsoft.com/office/powerpoint/2010/main" val="3356613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7079" y="968975"/>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dirty="0">
              <a:latin typeface="+mj-lt"/>
              <a:ea typeface="+mj-ea"/>
              <a:cs typeface="+mj-cs"/>
            </a:endParaRPr>
          </a:p>
        </p:txBody>
      </p:sp>
      <p:sp>
        <p:nvSpPr>
          <p:cNvPr id="2" name="Title 1"/>
          <p:cNvSpPr>
            <a:spLocks noGrp="1"/>
          </p:cNvSpPr>
          <p:nvPr>
            <p:ph type="title"/>
          </p:nvPr>
        </p:nvSpPr>
        <p:spPr/>
        <p:txBody>
          <a:bodyPr>
            <a:normAutofit fontScale="90000"/>
          </a:bodyPr>
          <a:lstStyle/>
          <a:p>
            <a:r>
              <a:rPr lang="en-US" dirty="0"/>
              <a:t>Productivity</a:t>
            </a:r>
            <a:br>
              <a:rPr lang="en-US" dirty="0"/>
            </a:br>
            <a:endParaRPr lang="en-US" dirty="0"/>
          </a:p>
        </p:txBody>
      </p:sp>
    </p:spTree>
    <p:extLst>
      <p:ext uri="{BB962C8B-B14F-4D97-AF65-F5344CB8AC3E}">
        <p14:creationId xmlns:p14="http://schemas.microsoft.com/office/powerpoint/2010/main" val="18872929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a:t>
            </a:r>
            <a:r>
              <a:rPr lang="en-US" dirty="0"/>
              <a:t>on</a:t>
            </a:r>
            <a:r>
              <a:rPr lang="en-US" dirty="0" smtClean="0"/>
              <a:t> </a:t>
            </a:r>
            <a:r>
              <a:rPr lang="en-US" dirty="0"/>
              <a:t>really a user input </a:t>
            </a:r>
            <a:br>
              <a:rPr lang="en-US" dirty="0"/>
            </a:b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dirty="0"/>
              <a:t>Production based on the animal outputs</a:t>
            </a:r>
          </a:p>
          <a:p>
            <a:pPr lvl="2"/>
            <a:r>
              <a:rPr lang="en-US" dirty="0"/>
              <a:t>Milk</a:t>
            </a:r>
          </a:p>
          <a:p>
            <a:pPr lvl="2"/>
            <a:r>
              <a:rPr lang="en-US" dirty="0"/>
              <a:t>Meat </a:t>
            </a:r>
          </a:p>
          <a:p>
            <a:pPr lvl="2"/>
            <a:r>
              <a:rPr lang="en-US" dirty="0"/>
              <a:t>Manure</a:t>
            </a:r>
          </a:p>
          <a:p>
            <a:pPr lvl="2"/>
            <a:endParaRPr lang="en-US" dirty="0"/>
          </a:p>
          <a:p>
            <a:r>
              <a:rPr lang="en-US" dirty="0"/>
              <a:t>These are USER inputs based on local available </a:t>
            </a:r>
            <a:r>
              <a:rPr lang="en-US" dirty="0" smtClean="0"/>
              <a:t>data </a:t>
            </a:r>
            <a:r>
              <a:rPr lang="en-US" dirty="0"/>
              <a:t>such </a:t>
            </a:r>
            <a:r>
              <a:rPr lang="en-US" dirty="0" smtClean="0"/>
              <a:t>as:</a:t>
            </a:r>
          </a:p>
          <a:p>
            <a:pPr lvl="1"/>
            <a:r>
              <a:rPr lang="en-US" dirty="0" smtClean="0"/>
              <a:t> </a:t>
            </a:r>
            <a:r>
              <a:rPr lang="en-US" dirty="0"/>
              <a:t>liveweight </a:t>
            </a:r>
            <a:r>
              <a:rPr lang="en-US" dirty="0" smtClean="0"/>
              <a:t>gain</a:t>
            </a:r>
            <a:r>
              <a:rPr lang="en-US" dirty="0"/>
              <a:t>, </a:t>
            </a:r>
            <a:endParaRPr lang="en-US" dirty="0" smtClean="0"/>
          </a:p>
          <a:p>
            <a:pPr lvl="1"/>
            <a:r>
              <a:rPr lang="en-US" dirty="0" smtClean="0"/>
              <a:t>milk </a:t>
            </a:r>
            <a:r>
              <a:rPr lang="en-US" dirty="0"/>
              <a:t>production per </a:t>
            </a:r>
            <a:r>
              <a:rPr lang="en-US" dirty="0" smtClean="0"/>
              <a:t>year </a:t>
            </a:r>
            <a:endParaRPr lang="en-US" dirty="0"/>
          </a:p>
          <a:p>
            <a:pPr marL="457200" lvl="1" indent="0">
              <a:buNone/>
            </a:pPr>
            <a:r>
              <a:rPr lang="en-US" dirty="0" smtClean="0"/>
              <a:t>CLEANED </a:t>
            </a:r>
            <a:r>
              <a:rPr lang="en-US" dirty="0"/>
              <a:t>will then calculate and give you productivity based on INPUT for a year and other indicators.</a:t>
            </a:r>
          </a:p>
          <a:p>
            <a:endParaRPr lang="en-US" dirty="0"/>
          </a:p>
        </p:txBody>
      </p:sp>
    </p:spTree>
    <p:extLst>
      <p:ext uri="{BB962C8B-B14F-4D97-AF65-F5344CB8AC3E}">
        <p14:creationId xmlns:p14="http://schemas.microsoft.com/office/powerpoint/2010/main" val="3735946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A685E2-C238-440D-8866-283ADBBCFA3E}"/>
              </a:ext>
            </a:extLst>
          </p:cNvPr>
          <p:cNvSpPr/>
          <p:nvPr/>
        </p:nvSpPr>
        <p:spPr>
          <a:xfrm>
            <a:off x="0" y="0"/>
            <a:ext cx="402336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B86734A-0CFE-47BC-ACCD-8FEBD66D0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736" y="2019655"/>
            <a:ext cx="2181085" cy="2625172"/>
          </a:xfrm>
          <a:prstGeom prst="rect">
            <a:avLst/>
          </a:prstGeom>
        </p:spPr>
      </p:pic>
      <p:sp>
        <p:nvSpPr>
          <p:cNvPr id="2" name="Rectangle 1">
            <a:extLst>
              <a:ext uri="{FF2B5EF4-FFF2-40B4-BE49-F238E27FC236}">
                <a16:creationId xmlns:a16="http://schemas.microsoft.com/office/drawing/2014/main" id="{E821DE09-5F91-4A57-A18A-FB9A9E1B4AFC}"/>
              </a:ext>
            </a:extLst>
          </p:cNvPr>
          <p:cNvSpPr/>
          <p:nvPr/>
        </p:nvSpPr>
        <p:spPr>
          <a:xfrm>
            <a:off x="2683146" y="2602119"/>
            <a:ext cx="3192092" cy="1569660"/>
          </a:xfrm>
          <a:prstGeom prst="rect">
            <a:avLst/>
          </a:prstGeom>
        </p:spPr>
        <p:txBody>
          <a:bodyPr wrap="none">
            <a:spAutoFit/>
          </a:bodyPr>
          <a:lstStyle/>
          <a:p>
            <a:r>
              <a:rPr lang="en-US" sz="9600" dirty="0">
                <a:solidFill>
                  <a:schemeClr val="bg1"/>
                </a:solidFill>
              </a:rPr>
              <a:t>Re</a:t>
            </a:r>
            <a:r>
              <a:rPr lang="en-US" sz="9600" dirty="0">
                <a:solidFill>
                  <a:schemeClr val="tx1">
                    <a:lumMod val="75000"/>
                    <a:lumOff val="25000"/>
                  </a:schemeClr>
                </a:solidFill>
              </a:rPr>
              <a:t>cap</a:t>
            </a:r>
            <a:endParaRPr lang="en-GB" sz="4000" dirty="0">
              <a:solidFill>
                <a:schemeClr val="tx1">
                  <a:lumMod val="75000"/>
                  <a:lumOff val="25000"/>
                </a:schemeClr>
              </a:solidFill>
            </a:endParaRPr>
          </a:p>
        </p:txBody>
      </p:sp>
    </p:spTree>
    <p:extLst>
      <p:ext uri="{BB962C8B-B14F-4D97-AF65-F5344CB8AC3E}">
        <p14:creationId xmlns:p14="http://schemas.microsoft.com/office/powerpoint/2010/main" val="2359704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Looking back at Productivity results</a:t>
            </a:r>
          </a:p>
        </p:txBody>
      </p:sp>
      <p:pic>
        <p:nvPicPr>
          <p:cNvPr id="4" name="Content Placeholder 3"/>
          <p:cNvPicPr>
            <a:picLocks noGrp="1" noChangeAspect="1"/>
          </p:cNvPicPr>
          <p:nvPr>
            <p:ph idx="1"/>
          </p:nvPr>
        </p:nvPicPr>
        <p:blipFill>
          <a:blip r:embed="rId3"/>
          <a:stretch>
            <a:fillRect/>
          </a:stretch>
        </p:blipFill>
        <p:spPr>
          <a:xfrm>
            <a:off x="1546122" y="1825625"/>
            <a:ext cx="9099756" cy="4351338"/>
          </a:xfrm>
          <a:prstGeom prst="rect">
            <a:avLst/>
          </a:prstGeom>
        </p:spPr>
      </p:pic>
    </p:spTree>
    <p:extLst>
      <p:ext uri="{BB962C8B-B14F-4D97-AF65-F5344CB8AC3E}">
        <p14:creationId xmlns:p14="http://schemas.microsoft.com/office/powerpoint/2010/main" val="2925343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04048" y="75096"/>
            <a:ext cx="812054" cy="731520"/>
          </a:xfrm>
          <a:prstGeom prst="rect">
            <a:avLst/>
          </a:prstGeom>
        </p:spPr>
      </p:pic>
      <p:sp>
        <p:nvSpPr>
          <p:cNvPr id="12" name="TextBox 11">
            <a:extLst>
              <a:ext uri="{FF2B5EF4-FFF2-40B4-BE49-F238E27FC236}">
                <a16:creationId xmlns:a16="http://schemas.microsoft.com/office/drawing/2014/main" id="{DD904324-1EAC-4C0B-92AB-0F4C9717C846}"/>
              </a:ext>
            </a:extLst>
          </p:cNvPr>
          <p:cNvSpPr txBox="1"/>
          <p:nvPr/>
        </p:nvSpPr>
        <p:spPr>
          <a:xfrm>
            <a:off x="1036948" y="273378"/>
            <a:ext cx="4716152"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Summary</a:t>
            </a:r>
            <a:endParaRPr lang="en-GB" dirty="0">
              <a:latin typeface="Calibri Light" panose="020F030202020403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63" y="1203691"/>
            <a:ext cx="2972215" cy="552527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672" y="1109623"/>
            <a:ext cx="2810267" cy="548716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5343" y="1109537"/>
            <a:ext cx="3419952" cy="4601217"/>
          </a:xfrm>
          <a:prstGeom prst="rect">
            <a:avLst/>
          </a:prstGeom>
        </p:spPr>
      </p:pic>
    </p:spTree>
    <p:extLst>
      <p:ext uri="{BB962C8B-B14F-4D97-AF65-F5344CB8AC3E}">
        <p14:creationId xmlns:p14="http://schemas.microsoft.com/office/powerpoint/2010/main" val="2364735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625" y="2123521"/>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dirty="0">
              <a:latin typeface="+mj-lt"/>
              <a:ea typeface="+mj-ea"/>
              <a:cs typeface="+mj-cs"/>
            </a:endParaRPr>
          </a:p>
        </p:txBody>
      </p:sp>
      <p:sp>
        <p:nvSpPr>
          <p:cNvPr id="5" name="TextBox 4"/>
          <p:cNvSpPr txBox="1"/>
          <p:nvPr/>
        </p:nvSpPr>
        <p:spPr>
          <a:xfrm>
            <a:off x="655321" y="2575034"/>
            <a:ext cx="5120113" cy="34622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2" name="Title 1"/>
          <p:cNvSpPr>
            <a:spLocks noGrp="1"/>
          </p:cNvSpPr>
          <p:nvPr>
            <p:ph type="title"/>
          </p:nvPr>
        </p:nvSpPr>
        <p:spPr>
          <a:xfrm>
            <a:off x="653474" y="2435305"/>
            <a:ext cx="10515600" cy="1087660"/>
          </a:xfrm>
        </p:spPr>
        <p:txBody>
          <a:bodyPr>
            <a:normAutofit fontScale="90000"/>
          </a:bodyPr>
          <a:lstStyle/>
          <a:p>
            <a:r>
              <a:rPr lang="en-US" dirty="0"/>
              <a:t>Economics</a:t>
            </a:r>
            <a:br>
              <a:rPr lang="en-US" dirty="0"/>
            </a:br>
            <a:endParaRPr lang="en-US" dirty="0"/>
          </a:p>
        </p:txBody>
      </p:sp>
    </p:spTree>
    <p:extLst>
      <p:ext uri="{BB962C8B-B14F-4D97-AF65-F5344CB8AC3E}">
        <p14:creationId xmlns:p14="http://schemas.microsoft.com/office/powerpoint/2010/main" val="3680150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Economics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chemeClr val="tx1"/>
                </a:solidFill>
              </a:rPr>
              <a:t>Total Value of production: this calculation takes into account the total production, I.e. as if everything is sold</a:t>
            </a:r>
            <a:r>
              <a:rPr lang="en-US" dirty="0" smtClean="0">
                <a:solidFill>
                  <a:schemeClr val="tx1"/>
                </a:solidFill>
              </a:rPr>
              <a:t>.</a:t>
            </a:r>
          </a:p>
          <a:p>
            <a:pPr marL="0" indent="0">
              <a:buNone/>
            </a:pPr>
            <a:endParaRPr lang="en-US" dirty="0">
              <a:solidFill>
                <a:schemeClr val="tx1"/>
              </a:solidFill>
              <a:cs typeface="Calibri"/>
            </a:endParaRPr>
          </a:p>
          <a:p>
            <a:r>
              <a:rPr lang="en-US" dirty="0">
                <a:solidFill>
                  <a:schemeClr val="tx1"/>
                </a:solidFill>
              </a:rPr>
              <a:t>Total production of meat, milk, manure is multiplied with the local sale price. </a:t>
            </a:r>
            <a:endParaRPr lang="en-US" dirty="0" smtClean="0">
              <a:solidFill>
                <a:schemeClr val="tx1"/>
              </a:solidFill>
            </a:endParaRPr>
          </a:p>
          <a:p>
            <a:endParaRPr lang="en-US" dirty="0">
              <a:solidFill>
                <a:schemeClr val="tx1"/>
              </a:solidFill>
            </a:endParaRPr>
          </a:p>
          <a:p>
            <a:r>
              <a:rPr lang="en-US" dirty="0">
                <a:solidFill>
                  <a:schemeClr val="tx1"/>
                </a:solidFill>
                <a:cs typeface="Calibri"/>
              </a:rPr>
              <a:t>Prices are </a:t>
            </a:r>
            <a:r>
              <a:rPr lang="en-US" dirty="0" smtClean="0">
                <a:solidFill>
                  <a:schemeClr val="tx1"/>
                </a:solidFill>
                <a:cs typeface="Calibri"/>
              </a:rPr>
              <a:t>parameters</a:t>
            </a:r>
            <a:endParaRPr lang="en-US" dirty="0">
              <a:solidFill>
                <a:schemeClr val="tx1"/>
              </a:solidFill>
            </a:endParaRPr>
          </a:p>
        </p:txBody>
      </p:sp>
    </p:spTree>
    <p:extLst>
      <p:ext uri="{BB962C8B-B14F-4D97-AF65-F5344CB8AC3E}">
        <p14:creationId xmlns:p14="http://schemas.microsoft.com/office/powerpoint/2010/main" val="1583679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2444" y="444621"/>
            <a:ext cx="8467725" cy="4733925"/>
          </a:xfrm>
          <a:prstGeom prst="rect">
            <a:avLst/>
          </a:prstGeom>
        </p:spPr>
      </p:pic>
    </p:spTree>
    <p:extLst>
      <p:ext uri="{BB962C8B-B14F-4D97-AF65-F5344CB8AC3E}">
        <p14:creationId xmlns:p14="http://schemas.microsoft.com/office/powerpoint/2010/main" val="4285007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pPr marL="0" indent="0" fontAlgn="base">
              <a:buNone/>
            </a:pPr>
            <a:r>
              <a:rPr lang="en-US" b="1" dirty="0"/>
              <a:t>Submit the CLEANED_V4_2  using the form </a:t>
            </a:r>
            <a:r>
              <a:rPr lang="en-US" b="1" dirty="0" smtClean="0"/>
              <a:t>below</a:t>
            </a:r>
            <a:endParaRPr lang="en-US" dirty="0"/>
          </a:p>
          <a:p>
            <a:pPr marL="0" indent="0" fontAlgn="base">
              <a:buNone/>
            </a:pPr>
            <a:endParaRPr lang="en-US" dirty="0"/>
          </a:p>
          <a:p>
            <a:pPr fontAlgn="base"/>
            <a:r>
              <a:rPr lang="en-US" dirty="0"/>
              <a:t>Based on your dairy enterprise, change</a:t>
            </a:r>
            <a:r>
              <a:rPr lang="en-US" dirty="0" smtClean="0"/>
              <a:t>:</a:t>
            </a:r>
            <a:endParaRPr lang="en-US" dirty="0"/>
          </a:p>
          <a:p>
            <a:pPr marL="0" lvl="0" indent="0" fontAlgn="base">
              <a:buNone/>
            </a:pPr>
            <a:r>
              <a:rPr lang="en-US" dirty="0"/>
              <a:t>	</a:t>
            </a:r>
            <a:r>
              <a:rPr lang="en-US" dirty="0" smtClean="0"/>
              <a:t>*One </a:t>
            </a:r>
            <a:r>
              <a:rPr lang="en-US" dirty="0"/>
              <a:t>feed parameter (change the weight</a:t>
            </a:r>
            <a:r>
              <a:rPr lang="en-US" dirty="0" smtClean="0"/>
              <a:t>)</a:t>
            </a:r>
            <a:endParaRPr lang="en-US" dirty="0"/>
          </a:p>
          <a:p>
            <a:pPr marL="0" indent="0">
              <a:buNone/>
            </a:pPr>
            <a:r>
              <a:rPr lang="en-US" dirty="0" smtClean="0"/>
              <a:t>	*One </a:t>
            </a:r>
            <a:r>
              <a:rPr lang="en-US" dirty="0"/>
              <a:t>crop parameter (change the FW and fraction indicator</a:t>
            </a:r>
            <a:endParaRPr lang="en-US" dirty="0"/>
          </a:p>
        </p:txBody>
      </p:sp>
    </p:spTree>
    <p:extLst>
      <p:ext uri="{BB962C8B-B14F-4D97-AF65-F5344CB8AC3E}">
        <p14:creationId xmlns:p14="http://schemas.microsoft.com/office/powerpoint/2010/main" val="3354430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Pre-recorded material</a:t>
            </a:r>
            <a:endParaRPr lang="en-US" dirty="0"/>
          </a:p>
        </p:txBody>
      </p:sp>
      <p:sp>
        <p:nvSpPr>
          <p:cNvPr id="3" name="Content Placeholder 2"/>
          <p:cNvSpPr>
            <a:spLocks noGrp="1"/>
          </p:cNvSpPr>
          <p:nvPr>
            <p:ph idx="1"/>
          </p:nvPr>
        </p:nvSpPr>
        <p:spPr/>
        <p:txBody>
          <a:bodyPr/>
          <a:lstStyle/>
          <a:p>
            <a:pPr marL="0" indent="0" fontAlgn="base">
              <a:buNone/>
            </a:pPr>
            <a:r>
              <a:rPr lang="en-US" dirty="0"/>
              <a:t>To access the CLEANED workbook please see </a:t>
            </a:r>
            <a:endParaRPr lang="en-US" dirty="0" smtClean="0"/>
          </a:p>
          <a:p>
            <a:pPr marL="0" indent="0" fontAlgn="base">
              <a:buNone/>
            </a:pPr>
            <a:r>
              <a:rPr lang="en-US" dirty="0" smtClean="0"/>
              <a:t>link</a:t>
            </a:r>
            <a:r>
              <a:rPr lang="en-US" dirty="0"/>
              <a:t>:  </a:t>
            </a:r>
            <a:r>
              <a:rPr lang="en-US" u="sng" dirty="0">
                <a:hlinkClick r:id="rId2"/>
              </a:rPr>
              <a:t>https://cleanedtraining.netlify.app</a:t>
            </a:r>
            <a:r>
              <a:rPr lang="en-US" u="sng" dirty="0" smtClean="0">
                <a:hlinkClick r:id="rId2"/>
              </a:rPr>
              <a:t>/</a:t>
            </a:r>
            <a:endParaRPr lang="en-US" u="sng" dirty="0" smtClean="0"/>
          </a:p>
          <a:p>
            <a:pPr marL="0" indent="0" fontAlgn="base">
              <a:buNone/>
            </a:pPr>
            <a:endParaRPr lang="en-US" dirty="0"/>
          </a:p>
          <a:p>
            <a:pPr marL="0" indent="0" fontAlgn="base">
              <a:buNone/>
            </a:pPr>
            <a:r>
              <a:rPr lang="en-US" dirty="0"/>
              <a:t>To go directly to day </a:t>
            </a:r>
            <a:r>
              <a:rPr lang="en-US" dirty="0" smtClean="0"/>
              <a:t>4:</a:t>
            </a:r>
            <a:r>
              <a:rPr lang="en-US" dirty="0"/>
              <a:t> </a:t>
            </a:r>
            <a:r>
              <a:rPr lang="en-US" dirty="0">
                <a:hlinkClick r:id="rId3"/>
              </a:rPr>
              <a:t>https://cleanedtraining.netlify.app/paramters-calculations-for-impacts.html</a:t>
            </a:r>
            <a:r>
              <a:rPr lang="en-US" dirty="0"/>
              <a:t>  </a:t>
            </a:r>
          </a:p>
        </p:txBody>
      </p:sp>
    </p:spTree>
    <p:extLst>
      <p:ext uri="{BB962C8B-B14F-4D97-AF65-F5344CB8AC3E}">
        <p14:creationId xmlns:p14="http://schemas.microsoft.com/office/powerpoint/2010/main" val="415734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to do?</a:t>
            </a:r>
            <a:endParaRPr lang="en-US" dirty="0"/>
          </a:p>
        </p:txBody>
      </p:sp>
      <p:sp>
        <p:nvSpPr>
          <p:cNvPr id="3" name="Content Placeholder 2"/>
          <p:cNvSpPr>
            <a:spLocks noGrp="1"/>
          </p:cNvSpPr>
          <p:nvPr>
            <p:ph idx="1"/>
          </p:nvPr>
        </p:nvSpPr>
        <p:spPr>
          <a:xfrm>
            <a:off x="508000" y="1244600"/>
            <a:ext cx="10845800" cy="4727264"/>
          </a:xfrm>
        </p:spPr>
        <p:txBody>
          <a:bodyPr>
            <a:normAutofit fontScale="92500" lnSpcReduction="10000"/>
          </a:bodyPr>
          <a:lstStyle/>
          <a:p>
            <a:pPr marL="0" indent="0" fontAlgn="base">
              <a:buNone/>
            </a:pPr>
            <a:r>
              <a:rPr lang="fr-FR" b="1" dirty="0" smtClean="0"/>
              <a:t>Quiz 4 </a:t>
            </a:r>
            <a:r>
              <a:rPr lang="fr-FR" b="1" dirty="0"/>
              <a:t>:  </a:t>
            </a:r>
            <a:r>
              <a:rPr lang="en-US" dirty="0" smtClean="0">
                <a:hlinkClick r:id="rId2"/>
              </a:rPr>
              <a:t>https</a:t>
            </a:r>
            <a:r>
              <a:rPr lang="en-US" dirty="0">
                <a:hlinkClick r:id="rId2"/>
              </a:rPr>
              <a:t>://</a:t>
            </a:r>
            <a:r>
              <a:rPr lang="en-US" dirty="0" smtClean="0">
                <a:hlinkClick r:id="rId2"/>
              </a:rPr>
              <a:t>forms.office.com/Pages/ResponsePage.aspx?id=AA76ahT6t0CKLiKn-MNX1aE1vfzSBf5GkjzzKvqgj8ZUMzA4TDgwQTNSQzlCSFlYT0U3QUFBUVo1Ny4u</a:t>
            </a:r>
            <a:endParaRPr lang="en-US" dirty="0" smtClean="0"/>
          </a:p>
          <a:p>
            <a:pPr marL="0" indent="0" fontAlgn="base">
              <a:buNone/>
            </a:pPr>
            <a:endParaRPr lang="en-US" dirty="0"/>
          </a:p>
          <a:p>
            <a:pPr marL="0" indent="0" fontAlgn="base">
              <a:buNone/>
            </a:pPr>
            <a:r>
              <a:rPr lang="fr-FR" b="1" dirty="0" smtClean="0"/>
              <a:t>Assignement</a:t>
            </a:r>
            <a:r>
              <a:rPr lang="fr-FR" b="1" dirty="0"/>
              <a:t> </a:t>
            </a:r>
            <a:r>
              <a:rPr lang="fr-FR" b="1" dirty="0" smtClean="0"/>
              <a:t>4 </a:t>
            </a:r>
            <a:r>
              <a:rPr lang="fr-FR" b="1" dirty="0"/>
              <a:t>:</a:t>
            </a:r>
            <a:endParaRPr lang="en-US" dirty="0"/>
          </a:p>
          <a:p>
            <a:pPr marL="0" indent="0" fontAlgn="base">
              <a:buNone/>
            </a:pPr>
            <a:r>
              <a:rPr lang="fr-FR" dirty="0" smtClean="0"/>
              <a:t> </a:t>
            </a:r>
            <a:r>
              <a:rPr lang="en-US" dirty="0">
                <a:hlinkClick r:id="rId3"/>
              </a:rPr>
              <a:t>https://</a:t>
            </a:r>
            <a:r>
              <a:rPr lang="en-US" dirty="0" smtClean="0">
                <a:hlinkClick r:id="rId3"/>
              </a:rPr>
              <a:t>form.jotform.com/201798299494071</a:t>
            </a:r>
            <a:endParaRPr lang="en-US" dirty="0" smtClean="0"/>
          </a:p>
          <a:p>
            <a:pPr marL="0" indent="0" fontAlgn="base">
              <a:buNone/>
            </a:pPr>
            <a:endParaRPr lang="en-US" dirty="0"/>
          </a:p>
          <a:p>
            <a:pPr marL="0" indent="0" fontAlgn="base">
              <a:buNone/>
            </a:pPr>
            <a:r>
              <a:rPr lang="en-US" dirty="0"/>
              <a:t> </a:t>
            </a:r>
            <a:r>
              <a:rPr lang="en-US" dirty="0" smtClean="0"/>
              <a:t>Deadline </a:t>
            </a:r>
            <a:r>
              <a:rPr lang="en-US" dirty="0"/>
              <a:t>for Assignment </a:t>
            </a:r>
            <a:r>
              <a:rPr lang="en-US" dirty="0" smtClean="0"/>
              <a:t>4 </a:t>
            </a:r>
            <a:r>
              <a:rPr lang="en-US" dirty="0"/>
              <a:t>is tomorrow </a:t>
            </a:r>
            <a:r>
              <a:rPr lang="en-US" b="1" dirty="0"/>
              <a:t>13:00hrs GMT.</a:t>
            </a:r>
            <a:endParaRPr lang="en-US" dirty="0"/>
          </a:p>
          <a:p>
            <a:pPr marL="0" indent="0" fontAlgn="base">
              <a:buNone/>
            </a:pPr>
            <a:endParaRPr lang="en-US" dirty="0"/>
          </a:p>
          <a:p>
            <a:pPr marL="0" indent="0" fontAlgn="base">
              <a:buNone/>
            </a:pPr>
            <a:r>
              <a:rPr lang="en-US" dirty="0" smtClean="0"/>
              <a:t>You </a:t>
            </a:r>
            <a:r>
              <a:rPr lang="en-US" dirty="0"/>
              <a:t>access Rein, Emmanuel and Jess using this email </a:t>
            </a:r>
            <a:r>
              <a:rPr lang="en-US" u="sng" dirty="0">
                <a:hlinkClick r:id="rId4"/>
              </a:rPr>
              <a:t>Cleaned@cgiar.org</a:t>
            </a:r>
            <a:r>
              <a:rPr lang="en-US" dirty="0"/>
              <a:t>  between 15:00Hrs - 17:00Hrs today and between 08:00hrs and 11:00Hrs tomorrow</a:t>
            </a:r>
            <a:r>
              <a:rPr lang="en-US" dirty="0" smtClean="0"/>
              <a:t>.</a:t>
            </a:r>
            <a:r>
              <a:rPr lang="en-US" dirty="0"/>
              <a:t> </a:t>
            </a:r>
          </a:p>
          <a:p>
            <a:pPr fontAlgn="base"/>
            <a:endParaRPr lang="en-US" dirty="0" smtClean="0"/>
          </a:p>
          <a:p>
            <a:pPr marL="0" indent="0" fontAlgn="base">
              <a:buNone/>
            </a:pPr>
            <a:r>
              <a:rPr lang="en-US" dirty="0" smtClean="0"/>
              <a:t>Looking </a:t>
            </a:r>
            <a:r>
              <a:rPr lang="en-US" dirty="0"/>
              <a:t>forward to seeing you all again on </a:t>
            </a:r>
            <a:r>
              <a:rPr lang="en-US" dirty="0" smtClean="0"/>
              <a:t>Wednesday </a:t>
            </a:r>
            <a:r>
              <a:rPr lang="en-US" dirty="0"/>
              <a:t>morning.</a:t>
            </a:r>
          </a:p>
          <a:p>
            <a:endParaRPr lang="en-US" dirty="0"/>
          </a:p>
        </p:txBody>
      </p:sp>
    </p:spTree>
    <p:extLst>
      <p:ext uri="{BB962C8B-B14F-4D97-AF65-F5344CB8AC3E}">
        <p14:creationId xmlns:p14="http://schemas.microsoft.com/office/powerpoint/2010/main" val="3133376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537" y="2744329"/>
            <a:ext cx="5654138" cy="1292833"/>
          </a:xfrm>
        </p:spPr>
        <p:txBody>
          <a:bodyPr/>
          <a:lstStyle/>
          <a:p>
            <a:r>
              <a:rPr lang="en-US" dirty="0"/>
              <a:t>Thank you!</a:t>
            </a:r>
          </a:p>
        </p:txBody>
      </p:sp>
    </p:spTree>
    <p:extLst>
      <p:ext uri="{BB962C8B-B14F-4D97-AF65-F5344CB8AC3E}">
        <p14:creationId xmlns:p14="http://schemas.microsoft.com/office/powerpoint/2010/main" val="2695109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Present Assignment </a:t>
            </a:r>
            <a:r>
              <a:rPr lang="en-US" dirty="0" smtClean="0"/>
              <a:t>3</a:t>
            </a:r>
            <a:endParaRPr lang="en-US" dirty="0"/>
          </a:p>
        </p:txBody>
      </p:sp>
    </p:spTree>
    <p:extLst>
      <p:ext uri="{BB962C8B-B14F-4D97-AF65-F5344CB8AC3E}">
        <p14:creationId xmlns:p14="http://schemas.microsoft.com/office/powerpoint/2010/main" val="3234781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outcomes day </a:t>
            </a:r>
            <a:r>
              <a:rPr lang="en-US" dirty="0" smtClean="0"/>
              <a:t>4</a:t>
            </a:r>
            <a:endParaRPr lang="en-US" dirty="0"/>
          </a:p>
        </p:txBody>
      </p:sp>
      <p:sp>
        <p:nvSpPr>
          <p:cNvPr id="6" name="Content Placeholder 5"/>
          <p:cNvSpPr>
            <a:spLocks noGrp="1"/>
          </p:cNvSpPr>
          <p:nvPr>
            <p:ph idx="1"/>
          </p:nvPr>
        </p:nvSpPr>
        <p:spPr/>
        <p:txBody>
          <a:bodyPr>
            <a:normAutofit/>
          </a:bodyPr>
          <a:lstStyle/>
          <a:p>
            <a:r>
              <a:rPr lang="en-US" dirty="0" smtClean="0">
                <a:solidFill>
                  <a:srgbClr val="C00000"/>
                </a:solidFill>
              </a:rPr>
              <a:t>Breakdown </a:t>
            </a:r>
            <a:r>
              <a:rPr lang="en-US" dirty="0"/>
              <a:t>the calculations used for output </a:t>
            </a:r>
            <a:r>
              <a:rPr lang="en-US" dirty="0" smtClean="0"/>
              <a:t>dimensions</a:t>
            </a:r>
          </a:p>
          <a:p>
            <a:endParaRPr lang="en-US" dirty="0" smtClean="0"/>
          </a:p>
          <a:p>
            <a:r>
              <a:rPr lang="en-US" dirty="0" smtClean="0">
                <a:solidFill>
                  <a:srgbClr val="C00000"/>
                </a:solidFill>
              </a:rPr>
              <a:t>Identify</a:t>
            </a:r>
            <a:r>
              <a:rPr lang="en-US" dirty="0" smtClean="0"/>
              <a:t> </a:t>
            </a:r>
            <a:r>
              <a:rPr lang="en-US" dirty="0"/>
              <a:t>the key input and parameter data needed for calculations</a:t>
            </a:r>
            <a:endParaRPr lang="en-US" dirty="0">
              <a:solidFill>
                <a:srgbClr val="000000"/>
              </a:solidFill>
              <a:latin typeface="Calibri" panose="020F0502020204030204" pitchFamily="34" charset="0"/>
            </a:endParaRPr>
          </a:p>
          <a:p>
            <a:pPr marL="0" indent="0">
              <a:buNone/>
            </a:pPr>
            <a:r>
              <a:rPr lang="en-US" dirty="0">
                <a:solidFill>
                  <a:srgbClr val="000000"/>
                </a:solidFill>
                <a:latin typeface="Calibri" panose="020F0502020204030204" pitchFamily="34" charset="0"/>
              </a:rPr>
              <a:t/>
            </a:r>
            <a:br>
              <a:rPr lang="en-US" dirty="0">
                <a:solidFill>
                  <a:srgbClr val="000000"/>
                </a:solidFill>
                <a:latin typeface="Calibri" panose="020F0502020204030204" pitchFamily="34" charset="0"/>
              </a:rPr>
            </a:b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66227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Land dimensions</a:t>
            </a:r>
            <a:br>
              <a:rPr lang="en-US" dirty="0"/>
            </a:br>
            <a:endParaRPr lang="en-US" dirty="0"/>
          </a:p>
        </p:txBody>
      </p:sp>
    </p:spTree>
    <p:extLst>
      <p:ext uri="{BB962C8B-B14F-4D97-AF65-F5344CB8AC3E}">
        <p14:creationId xmlns:p14="http://schemas.microsoft.com/office/powerpoint/2010/main" val="2302901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land the </a:t>
            </a:r>
            <a:r>
              <a:rPr lang="en-US" dirty="0" smtClean="0"/>
              <a:t>feed basket?</a:t>
            </a:r>
            <a:endParaRPr lang="en-US" dirty="0"/>
          </a:p>
        </p:txBody>
      </p:sp>
      <p:sp>
        <p:nvSpPr>
          <p:cNvPr id="3" name="Content Placeholder 2"/>
          <p:cNvSpPr>
            <a:spLocks noGrp="1"/>
          </p:cNvSpPr>
          <p:nvPr>
            <p:ph idx="1"/>
          </p:nvPr>
        </p:nvSpPr>
        <p:spPr/>
        <p:txBody>
          <a:bodyPr/>
          <a:lstStyle/>
          <a:p>
            <a:pPr marL="0" indent="0">
              <a:buNone/>
            </a:pPr>
            <a:r>
              <a:rPr lang="en-US" dirty="0"/>
              <a:t>We calculate how much land it would take feed the animals</a:t>
            </a:r>
          </a:p>
          <a:p>
            <a:endParaRPr lang="en-US" dirty="0"/>
          </a:p>
          <a:p>
            <a:pPr marL="514350" indent="-514350">
              <a:buFont typeface="+mj-lt"/>
              <a:buAutoNum type="arabicPeriod"/>
            </a:pPr>
            <a:r>
              <a:rPr lang="en-US" dirty="0"/>
              <a:t>We calculate the quality of the feed </a:t>
            </a:r>
            <a:r>
              <a:rPr lang="en-US" dirty="0" smtClean="0"/>
              <a:t>basket</a:t>
            </a:r>
          </a:p>
          <a:p>
            <a:pPr marL="514350" indent="-514350">
              <a:buFont typeface="+mj-lt"/>
              <a:buAutoNum type="arabicPeriod"/>
            </a:pPr>
            <a:r>
              <a:rPr lang="en-US" dirty="0" smtClean="0"/>
              <a:t>Feed requirements of the animals</a:t>
            </a:r>
            <a:endParaRPr lang="en-US" dirty="0"/>
          </a:p>
          <a:p>
            <a:pPr marL="514350" indent="-514350">
              <a:buFont typeface="+mj-lt"/>
              <a:buAutoNum type="arabicPeriod"/>
            </a:pPr>
            <a:r>
              <a:rPr lang="en-US" dirty="0"/>
              <a:t>Then based on the quality how much in terms of Dry Matter would be needed to feed the animals</a:t>
            </a:r>
          </a:p>
          <a:p>
            <a:pPr marL="514350" indent="-514350">
              <a:buFont typeface="+mj-lt"/>
              <a:buAutoNum type="arabicPeriod"/>
            </a:pPr>
            <a:r>
              <a:rPr lang="en-US" dirty="0"/>
              <a:t>Then we go back to the feed basket and based on the % and allocation in wet and dry season we get the area of land </a:t>
            </a:r>
          </a:p>
        </p:txBody>
      </p:sp>
    </p:spTree>
    <p:extLst>
      <p:ext uri="{BB962C8B-B14F-4D97-AF65-F5344CB8AC3E}">
        <p14:creationId xmlns:p14="http://schemas.microsoft.com/office/powerpoint/2010/main" val="742684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quality of the feed-basket?</a:t>
            </a:r>
          </a:p>
        </p:txBody>
      </p:sp>
      <p:graphicFrame>
        <p:nvGraphicFramePr>
          <p:cNvPr id="6" name="Content Placeholder 5"/>
          <p:cNvGraphicFramePr>
            <a:graphicFrameLocks noGrp="1"/>
          </p:cNvGraphicFramePr>
          <p:nvPr>
            <p:ph sz="half" idx="1"/>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Content Placeholder 2"/>
          <p:cNvSpPr>
            <a:spLocks noGrp="1"/>
          </p:cNvSpPr>
          <p:nvPr>
            <p:ph sz="half" idx="2"/>
          </p:nvPr>
        </p:nvSpPr>
        <p:spPr/>
        <p:txBody>
          <a:bodyPr vert="horz" lIns="91440" tIns="45720" rIns="91440" bIns="45720" rtlCol="0" anchor="t">
            <a:normAutofit/>
          </a:bodyPr>
          <a:lstStyle/>
          <a:p>
            <a:r>
              <a:rPr lang="en-US" dirty="0"/>
              <a:t>Quality is based on the </a:t>
            </a:r>
            <a:r>
              <a:rPr lang="en-US" dirty="0" smtClean="0"/>
              <a:t>feed </a:t>
            </a:r>
            <a:r>
              <a:rPr lang="en-US" dirty="0">
                <a:solidFill>
                  <a:schemeClr val="tx1"/>
                </a:solidFill>
              </a:rPr>
              <a:t>items and their fractions in the total feed basket</a:t>
            </a:r>
          </a:p>
          <a:p>
            <a:r>
              <a:rPr lang="en-US" dirty="0"/>
              <a:t>Quality is meant to meet the animals</a:t>
            </a:r>
            <a:r>
              <a:rPr lang="en-US" dirty="0">
                <a:solidFill>
                  <a:schemeClr val="tx1"/>
                </a:solidFill>
              </a:rPr>
              <a:t>' </a:t>
            </a:r>
            <a:r>
              <a:rPr lang="en-US" dirty="0"/>
              <a:t>feed requirement</a:t>
            </a:r>
            <a:endParaRPr lang="en-US" dirty="0">
              <a:cs typeface="Calibri"/>
            </a:endParaRPr>
          </a:p>
        </p:txBody>
      </p:sp>
    </p:spTree>
    <p:extLst>
      <p:ext uri="{BB962C8B-B14F-4D97-AF65-F5344CB8AC3E}">
        <p14:creationId xmlns:p14="http://schemas.microsoft.com/office/powerpoint/2010/main" val="3956387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livestock herd? How much feed do they need</a:t>
            </a:r>
          </a:p>
        </p:txBody>
      </p:sp>
      <p:pic>
        <p:nvPicPr>
          <p:cNvPr id="4" name="Content Placeholder 3"/>
          <p:cNvPicPr>
            <a:picLocks noGrp="1" noChangeAspect="1"/>
          </p:cNvPicPr>
          <p:nvPr>
            <p:ph idx="1"/>
          </p:nvPr>
        </p:nvPicPr>
        <p:blipFill>
          <a:blip r:embed="rId2"/>
          <a:stretch>
            <a:fillRect/>
          </a:stretch>
        </p:blipFill>
        <p:spPr>
          <a:xfrm>
            <a:off x="305790" y="1908070"/>
            <a:ext cx="6903488" cy="4351338"/>
          </a:xfrm>
          <a:prstGeom prst="rect">
            <a:avLst/>
          </a:prstGeom>
        </p:spPr>
      </p:pic>
      <p:pic>
        <p:nvPicPr>
          <p:cNvPr id="5" name="Picture 4"/>
          <p:cNvPicPr>
            <a:picLocks noChangeAspect="1"/>
          </p:cNvPicPr>
          <p:nvPr/>
        </p:nvPicPr>
        <p:blipFill>
          <a:blip r:embed="rId3"/>
          <a:stretch>
            <a:fillRect/>
          </a:stretch>
        </p:blipFill>
        <p:spPr>
          <a:xfrm>
            <a:off x="7538978" y="2323475"/>
            <a:ext cx="4513709" cy="3515031"/>
          </a:xfrm>
          <a:prstGeom prst="rect">
            <a:avLst/>
          </a:prstGeom>
        </p:spPr>
      </p:pic>
      <p:sp>
        <p:nvSpPr>
          <p:cNvPr id="6" name="TextBox 5"/>
          <p:cNvSpPr txBox="1"/>
          <p:nvPr/>
        </p:nvSpPr>
        <p:spPr>
          <a:xfrm>
            <a:off x="7692334" y="1382109"/>
            <a:ext cx="4412223" cy="1131079"/>
          </a:xfrm>
          <a:prstGeom prst="rect">
            <a:avLst/>
          </a:prstGeom>
          <a:noFill/>
        </p:spPr>
        <p:txBody>
          <a:bodyPr wrap="square" rtlCol="0">
            <a:spAutoFit/>
          </a:bodyPr>
          <a:lstStyle/>
          <a:p>
            <a:pPr>
              <a:lnSpc>
                <a:spcPts val="2500"/>
              </a:lnSpc>
              <a:spcBef>
                <a:spcPts val="600"/>
              </a:spcBef>
            </a:pPr>
            <a:r>
              <a:rPr lang="en-US" dirty="0">
                <a:latin typeface="Verdana" pitchFamily="34" charset="0"/>
              </a:rPr>
              <a:t>Low productivity </a:t>
            </a:r>
          </a:p>
          <a:p>
            <a:pPr marL="285750" indent="-285750">
              <a:lnSpc>
                <a:spcPts val="2500"/>
              </a:lnSpc>
              <a:spcBef>
                <a:spcPts val="600"/>
              </a:spcBef>
              <a:buFontTx/>
              <a:buChar char="-"/>
            </a:pPr>
            <a:r>
              <a:rPr lang="en-US" dirty="0">
                <a:latin typeface="Verdana" pitchFamily="34" charset="0"/>
              </a:rPr>
              <a:t>High proportion used for maintenance</a:t>
            </a:r>
          </a:p>
        </p:txBody>
      </p:sp>
    </p:spTree>
    <p:extLst>
      <p:ext uri="{BB962C8B-B14F-4D97-AF65-F5344CB8AC3E}">
        <p14:creationId xmlns:p14="http://schemas.microsoft.com/office/powerpoint/2010/main" val="308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27025"/>
            <a:ext cx="10515600" cy="1053477"/>
          </a:xfrm>
        </p:spPr>
        <p:txBody>
          <a:bodyPr>
            <a:noAutofit/>
          </a:bodyPr>
          <a:lstStyle/>
          <a:p>
            <a:pPr>
              <a:spcBef>
                <a:spcPts val="1000"/>
              </a:spcBef>
            </a:pPr>
            <a:r>
              <a:rPr lang="en-US" sz="2800" dirty="0">
                <a:solidFill>
                  <a:srgbClr val="C00000"/>
                </a:solidFill>
                <a:ea typeface="+mn-ea"/>
                <a:cs typeface="+mn-cs"/>
              </a:rPr>
              <a:t>Feed requirement + Feed quality ==&gt; feed </a:t>
            </a:r>
            <a:r>
              <a:rPr lang="en-US" sz="2800" dirty="0" smtClean="0">
                <a:solidFill>
                  <a:srgbClr val="C00000"/>
                </a:solidFill>
                <a:ea typeface="+mn-ea"/>
                <a:cs typeface="+mn-cs"/>
              </a:rPr>
              <a:t>amount</a:t>
            </a:r>
            <a:br>
              <a:rPr lang="en-US" sz="2800" dirty="0" smtClean="0">
                <a:solidFill>
                  <a:srgbClr val="C00000"/>
                </a:solidFill>
                <a:ea typeface="+mn-ea"/>
                <a:cs typeface="+mn-cs"/>
              </a:rPr>
            </a:br>
            <a:r>
              <a:rPr lang="en-US" sz="2800" dirty="0">
                <a:solidFill>
                  <a:srgbClr val="C00000"/>
                </a:solidFill>
                <a:ea typeface="+mn-ea"/>
                <a:cs typeface="+mn-cs"/>
              </a:rPr>
              <a:t/>
            </a:r>
            <a:br>
              <a:rPr lang="en-US" sz="2800" dirty="0">
                <a:solidFill>
                  <a:srgbClr val="C00000"/>
                </a:solidFill>
                <a:ea typeface="+mn-ea"/>
                <a:cs typeface="+mn-cs"/>
              </a:rPr>
            </a:br>
            <a:r>
              <a:rPr lang="en-US" sz="2800" dirty="0">
                <a:solidFill>
                  <a:srgbClr val="C00000"/>
                </a:solidFill>
                <a:ea typeface="+mn-ea"/>
                <a:cs typeface="+mn-cs"/>
              </a:rPr>
              <a:t>Feed amount + crop yields ==&gt; land size</a:t>
            </a:r>
          </a:p>
        </p:txBody>
      </p:sp>
      <p:pic>
        <p:nvPicPr>
          <p:cNvPr id="5" name="Picture 4"/>
          <p:cNvPicPr>
            <a:picLocks noChangeAspect="1"/>
          </p:cNvPicPr>
          <p:nvPr/>
        </p:nvPicPr>
        <p:blipFill>
          <a:blip r:embed="rId2"/>
          <a:stretch>
            <a:fillRect/>
          </a:stretch>
        </p:blipFill>
        <p:spPr>
          <a:xfrm>
            <a:off x="579438" y="1635125"/>
            <a:ext cx="6101830" cy="1851025"/>
          </a:xfrm>
          <a:prstGeom prst="rect">
            <a:avLst/>
          </a:prstGeom>
        </p:spPr>
      </p:pic>
      <p:sp>
        <p:nvSpPr>
          <p:cNvPr id="9" name="Rectangle 8"/>
          <p:cNvSpPr/>
          <p:nvPr/>
        </p:nvSpPr>
        <p:spPr>
          <a:xfrm>
            <a:off x="7477048" y="3022084"/>
            <a:ext cx="1000202" cy="830997"/>
          </a:xfrm>
          <a:prstGeom prst="rect">
            <a:avLst/>
          </a:prstGeom>
        </p:spPr>
        <p:txBody>
          <a:bodyPr wrap="square">
            <a:spAutoFit/>
          </a:bodyPr>
          <a:lstStyle/>
          <a:p>
            <a:r>
              <a:rPr lang="en-US" sz="4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p>
        </p:txBody>
      </p:sp>
      <p:pic>
        <p:nvPicPr>
          <p:cNvPr id="10" name="Picture 9"/>
          <p:cNvPicPr>
            <a:picLocks noChangeAspect="1"/>
          </p:cNvPicPr>
          <p:nvPr/>
        </p:nvPicPr>
        <p:blipFill>
          <a:blip r:embed="rId3"/>
          <a:stretch>
            <a:fillRect/>
          </a:stretch>
        </p:blipFill>
        <p:spPr>
          <a:xfrm>
            <a:off x="1985963" y="4075211"/>
            <a:ext cx="9901238" cy="2530376"/>
          </a:xfrm>
          <a:prstGeom prst="rect">
            <a:avLst/>
          </a:prstGeom>
        </p:spPr>
      </p:pic>
    </p:spTree>
    <p:extLst>
      <p:ext uri="{BB962C8B-B14F-4D97-AF65-F5344CB8AC3E}">
        <p14:creationId xmlns:p14="http://schemas.microsoft.com/office/powerpoint/2010/main" val="19388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lliance Theme">
  <a:themeElements>
    <a:clrScheme name="Custom 2">
      <a:dk1>
        <a:srgbClr val="3B3838"/>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400" dirty="0" err="1" smtClean="0">
            <a:solidFill>
              <a:srgbClr val="3B3838"/>
            </a:solidFill>
          </a:defRPr>
        </a:defPPr>
      </a:lstStyle>
    </a:txDef>
  </a:objectDefaults>
  <a:extraClrSchemeLst/>
  <a:extLst>
    <a:ext uri="{05A4C25C-085E-4340-85A3-A5531E510DB2}">
      <thm15:themeFamily xmlns:thm15="http://schemas.microsoft.com/office/thememl/2012/main" name="Alliance_template_new master" id="{1353E131-414F-4C59-A2B3-F6C621ECF13B}" vid="{B68305C8-F722-4292-8F3D-9A822FB12D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EAC31A130FB243A299732FB16D3406" ma:contentTypeVersion="4" ma:contentTypeDescription="Create a new document." ma:contentTypeScope="" ma:versionID="8ebb95a6a2fcea7bdfa161904c946c6c">
  <xsd:schema xmlns:xsd="http://www.w3.org/2001/XMLSchema" xmlns:xs="http://www.w3.org/2001/XMLSchema" xmlns:p="http://schemas.microsoft.com/office/2006/metadata/properties" xmlns:ns2="1e0c6494-4752-4cd3-a9cd-d8e65fbba871" targetNamespace="http://schemas.microsoft.com/office/2006/metadata/properties" ma:root="true" ma:fieldsID="2e0876a8381e027ca846f0f113dee3f8" ns2:_="">
    <xsd:import namespace="1e0c6494-4752-4cd3-a9cd-d8e65fbba8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c6494-4752-4cd3-a9cd-d8e65fbba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002511-2067-49F3-BAA7-148B1E98F0BC}">
  <ds:schemaRefs>
    <ds:schemaRef ds:uri="http://schemas.microsoft.com/sharepoint/v3/contenttype/forms"/>
  </ds:schemaRefs>
</ds:datastoreItem>
</file>

<file path=customXml/itemProps2.xml><?xml version="1.0" encoding="utf-8"?>
<ds:datastoreItem xmlns:ds="http://schemas.openxmlformats.org/officeDocument/2006/customXml" ds:itemID="{285F9451-192B-4295-BA8B-5C340BCE1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0c6494-4752-4cd3-a9cd-d8e65fbba8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AAEBF6-E685-49FF-AB83-160D553D290F}">
  <ds:schemaRefs>
    <ds:schemaRef ds:uri="http://schemas.microsoft.com/office/2006/documentManagement/types"/>
    <ds:schemaRef ds:uri="1e0c6494-4752-4cd3-a9cd-d8e65fbba871"/>
    <ds:schemaRef ds:uri="http://purl.org/dc/dcmitype/"/>
    <ds:schemaRef ds:uri="http://schemas.microsoft.com/office/infopath/2007/PartnerControls"/>
    <ds:schemaRef ds:uri="http://www.w3.org/XML/1998/namespace"/>
    <ds:schemaRef ds:uri="http://purl.org/dc/terms/"/>
    <ds:schemaRef ds:uri="http://purl.org/dc/elements/1.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Alliance_template_new master 22April</Template>
  <TotalTime>4673</TotalTime>
  <Words>519</Words>
  <Application>Microsoft Office PowerPoint</Application>
  <PresentationFormat>Widescreen</PresentationFormat>
  <Paragraphs>114</Paragraphs>
  <Slides>28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Verdana</vt:lpstr>
      <vt:lpstr>Alliance Theme</vt:lpstr>
      <vt:lpstr>CLEANED – Virtual Training   22nd /06/2020 – 03rd /07/2020</vt:lpstr>
      <vt:lpstr>PowerPoint Presentation</vt:lpstr>
      <vt:lpstr>Present Assignment 3</vt:lpstr>
      <vt:lpstr>Learning outcomes day 4</vt:lpstr>
      <vt:lpstr>Land dimensions </vt:lpstr>
      <vt:lpstr>Before land the feed basket?</vt:lpstr>
      <vt:lpstr>The quality of the feed-basket?</vt:lpstr>
      <vt:lpstr>The livestock herd? How much feed do they need</vt:lpstr>
      <vt:lpstr>Feed requirement + Feed quality ==&gt; feed amount  Feed amount + crop yields ==&gt; land size</vt:lpstr>
      <vt:lpstr>PowerPoint Presentation</vt:lpstr>
      <vt:lpstr>PowerPoint Presentation</vt:lpstr>
      <vt:lpstr>Land output as seen in CLEANED </vt:lpstr>
      <vt:lpstr>Parameters needed</vt:lpstr>
      <vt:lpstr>Quick look at the parameters </vt:lpstr>
      <vt:lpstr>Livestock </vt:lpstr>
      <vt:lpstr>Crop</vt:lpstr>
      <vt:lpstr>Feed</vt:lpstr>
      <vt:lpstr>Productivity </vt:lpstr>
      <vt:lpstr>Production really a user input  </vt:lpstr>
      <vt:lpstr> Looking back at Productivity results</vt:lpstr>
      <vt:lpstr>PowerPoint Presentation</vt:lpstr>
      <vt:lpstr>Economics </vt:lpstr>
      <vt:lpstr>Simple Economics</vt:lpstr>
      <vt:lpstr>PowerPoint Presentation</vt:lpstr>
      <vt:lpstr>Assignment</vt:lpstr>
      <vt:lpstr>Pre-recorded material</vt:lpstr>
      <vt:lpstr>Recap on what to do?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 (max 4 lines)</dc:title>
  <dc:creator>Capozio, Nora (Bioversity)</dc:creator>
  <cp:lastModifiedBy>Mukiri, Jessica (Alliance Bioversity-CIAT)</cp:lastModifiedBy>
  <cp:revision>26</cp:revision>
  <cp:lastPrinted>2020-06-29T06:06:34Z</cp:lastPrinted>
  <dcterms:created xsi:type="dcterms:W3CDTF">2019-04-23T13:06:02Z</dcterms:created>
  <dcterms:modified xsi:type="dcterms:W3CDTF">2020-06-29T06:52:55Z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0x010100C2EAC31A130FB243A299732FB16D3406</vt:lpwstr>
  </property>
</Properties>
</file>